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328" r:id="rId2"/>
    <p:sldId id="375" r:id="rId3"/>
    <p:sldId id="376" r:id="rId4"/>
    <p:sldId id="377" r:id="rId5"/>
    <p:sldId id="378" r:id="rId6"/>
    <p:sldId id="379" r:id="rId7"/>
    <p:sldId id="380" r:id="rId8"/>
    <p:sldId id="337" r:id="rId9"/>
    <p:sldId id="371" r:id="rId10"/>
    <p:sldId id="340" r:id="rId11"/>
    <p:sldId id="366" r:id="rId12"/>
    <p:sldId id="363" r:id="rId13"/>
    <p:sldId id="317" r:id="rId14"/>
    <p:sldId id="318" r:id="rId15"/>
    <p:sldId id="319" r:id="rId16"/>
    <p:sldId id="320" r:id="rId17"/>
    <p:sldId id="321" r:id="rId18"/>
    <p:sldId id="322" r:id="rId19"/>
    <p:sldId id="323" r:id="rId20"/>
    <p:sldId id="368" r:id="rId21"/>
    <p:sldId id="369" r:id="rId2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208"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3942" autoAdjust="0"/>
  </p:normalViewPr>
  <p:slideViewPr>
    <p:cSldViewPr>
      <p:cViewPr varScale="1">
        <p:scale>
          <a:sx n="76" d="100"/>
          <a:sy n="76" d="100"/>
        </p:scale>
        <p:origin x="974" y="62"/>
      </p:cViewPr>
      <p:guideLst>
        <p:guide orient="horz" pos="220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62"/>
    </p:cViewPr>
  </p:sorterViewPr>
  <p:notesViewPr>
    <p:cSldViewPr>
      <p:cViewPr varScale="1">
        <p:scale>
          <a:sx n="50" d="100"/>
          <a:sy n="50" d="100"/>
        </p:scale>
        <p:origin x="-2304" y="-91"/>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tableau.cse.local\Users\jvincent\My%20Documents\Old%20Desktop\Johnstown\LVT%20Shift%20201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sz="1600"/>
            </a:pPr>
            <a:r>
              <a:rPr lang="en-US" sz="2400" dirty="0" smtClean="0">
                <a:latin typeface="+mj-lt"/>
              </a:rPr>
              <a:t>Per  Capita </a:t>
            </a:r>
            <a:r>
              <a:rPr lang="en-US" sz="2400" dirty="0">
                <a:latin typeface="+mj-lt"/>
              </a:rPr>
              <a:t>Residential Building Permits</a:t>
            </a:r>
          </a:p>
          <a:p>
            <a:pPr>
              <a:defRPr sz="1600"/>
            </a:pPr>
            <a:r>
              <a:rPr lang="en-US" sz="2400" dirty="0" smtClean="0">
                <a:latin typeface="+mj-lt"/>
              </a:rPr>
              <a:t>Harrisburg, PA and Albany, NY</a:t>
            </a:r>
            <a:endParaRPr lang="en-US" sz="2400" dirty="0">
              <a:latin typeface="+mj-lt"/>
            </a:endParaRPr>
          </a:p>
        </c:rich>
      </c:tx>
      <c:layout>
        <c:manualLayout>
          <c:xMode val="edge"/>
          <c:yMode val="edge"/>
          <c:x val="0.17842156449193849"/>
          <c:y val="1.6774205307669911E-3"/>
        </c:manualLayout>
      </c:layout>
      <c:overlay val="0"/>
    </c:title>
    <c:autoTitleDeleted val="0"/>
    <c:plotArea>
      <c:layout>
        <c:manualLayout>
          <c:layoutTarget val="inner"/>
          <c:xMode val="edge"/>
          <c:yMode val="edge"/>
          <c:x val="9.2592332208474223E-3"/>
          <c:y val="0.12429498396033854"/>
          <c:w val="0.96604938271604934"/>
          <c:h val="0.75227963692038691"/>
        </c:manualLayout>
      </c:layout>
      <c:lineChart>
        <c:grouping val="standard"/>
        <c:varyColors val="0"/>
        <c:ser>
          <c:idx val="0"/>
          <c:order val="0"/>
          <c:tx>
            <c:strRef>
              <c:f>Sheet1!$D$45</c:f>
              <c:strCache>
                <c:ptCount val="1"/>
                <c:pt idx="0">
                  <c:v>Albany</c:v>
                </c:pt>
              </c:strCache>
            </c:strRef>
          </c:tx>
          <c:spPr>
            <a:ln>
              <a:solidFill>
                <a:srgbClr val="92D050"/>
              </a:solidFill>
            </a:ln>
          </c:spPr>
          <c:marker>
            <c:spPr>
              <a:ln>
                <a:solidFill>
                  <a:srgbClr val="92D050"/>
                </a:solidFill>
              </a:ln>
            </c:spPr>
          </c:marker>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trendline>
            <c:trendlineType val="linear"/>
            <c:dispRSqr val="0"/>
            <c:dispEq val="0"/>
          </c:trendline>
          <c:cat>
            <c:numRef>
              <c:f>Sheet1!$C$46:$C$52</c:f>
              <c:numCache>
                <c:formatCode>@</c:formatCode>
                <c:ptCount val="7"/>
                <c:pt idx="0">
                  <c:v>2001</c:v>
                </c:pt>
                <c:pt idx="1">
                  <c:v>2002</c:v>
                </c:pt>
                <c:pt idx="2">
                  <c:v>2003</c:v>
                </c:pt>
                <c:pt idx="3">
                  <c:v>2004</c:v>
                </c:pt>
                <c:pt idx="4">
                  <c:v>2005</c:v>
                </c:pt>
                <c:pt idx="5">
                  <c:v>2006</c:v>
                </c:pt>
                <c:pt idx="6">
                  <c:v>2007</c:v>
                </c:pt>
              </c:numCache>
            </c:numRef>
          </c:cat>
          <c:val>
            <c:numRef>
              <c:f>Sheet1!$D$46:$D$52</c:f>
              <c:numCache>
                <c:formatCode>0</c:formatCode>
                <c:ptCount val="7"/>
                <c:pt idx="0">
                  <c:v>50.2</c:v>
                </c:pt>
                <c:pt idx="1">
                  <c:v>63.9</c:v>
                </c:pt>
                <c:pt idx="2">
                  <c:v>69.900000000000006</c:v>
                </c:pt>
                <c:pt idx="3">
                  <c:v>90.9</c:v>
                </c:pt>
                <c:pt idx="4">
                  <c:v>115.2</c:v>
                </c:pt>
                <c:pt idx="5">
                  <c:v>33.4</c:v>
                </c:pt>
                <c:pt idx="6">
                  <c:v>72.400000000000006</c:v>
                </c:pt>
              </c:numCache>
            </c:numRef>
          </c:val>
          <c:smooth val="0"/>
        </c:ser>
        <c:ser>
          <c:idx val="1"/>
          <c:order val="1"/>
          <c:tx>
            <c:strRef>
              <c:f>Sheet1!$E$45</c:f>
              <c:strCache>
                <c:ptCount val="1"/>
                <c:pt idx="0">
                  <c:v>Harrisburg</c:v>
                </c:pt>
              </c:strCache>
            </c:strRef>
          </c:tx>
          <c:spPr>
            <a:ln>
              <a:solidFill>
                <a:srgbClr val="FFC000"/>
              </a:solidFill>
            </a:ln>
          </c:spPr>
          <c:marker>
            <c:spPr>
              <a:ln>
                <a:solidFill>
                  <a:srgbClr val="FFC000"/>
                </a:solidFill>
              </a:ln>
            </c:spPr>
          </c:marker>
          <c:dLbls>
            <c:dLbl>
              <c:idx val="3"/>
              <c:layout>
                <c:manualLayout>
                  <c:x val="-5.2469135802469133E-2"/>
                  <c:y val="6.732443412652384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trendline>
            <c:trendlineType val="linear"/>
            <c:dispRSqr val="0"/>
            <c:dispEq val="0"/>
          </c:trendline>
          <c:cat>
            <c:numRef>
              <c:f>Sheet1!$C$46:$C$52</c:f>
              <c:numCache>
                <c:formatCode>@</c:formatCode>
                <c:ptCount val="7"/>
                <c:pt idx="0">
                  <c:v>2001</c:v>
                </c:pt>
                <c:pt idx="1">
                  <c:v>2002</c:v>
                </c:pt>
                <c:pt idx="2">
                  <c:v>2003</c:v>
                </c:pt>
                <c:pt idx="3">
                  <c:v>2004</c:v>
                </c:pt>
                <c:pt idx="4">
                  <c:v>2005</c:v>
                </c:pt>
                <c:pt idx="5">
                  <c:v>2006</c:v>
                </c:pt>
                <c:pt idx="6">
                  <c:v>2007</c:v>
                </c:pt>
              </c:numCache>
            </c:numRef>
          </c:cat>
          <c:val>
            <c:numRef>
              <c:f>Sheet1!$E$46:$E$52</c:f>
              <c:numCache>
                <c:formatCode>0</c:formatCode>
                <c:ptCount val="7"/>
                <c:pt idx="0">
                  <c:v>24.3</c:v>
                </c:pt>
                <c:pt idx="1">
                  <c:v>33.9</c:v>
                </c:pt>
                <c:pt idx="2">
                  <c:v>55.2</c:v>
                </c:pt>
                <c:pt idx="3">
                  <c:v>151.1</c:v>
                </c:pt>
                <c:pt idx="4">
                  <c:v>146.5</c:v>
                </c:pt>
                <c:pt idx="5">
                  <c:v>79.599999999999994</c:v>
                </c:pt>
                <c:pt idx="6">
                  <c:v>114.8</c:v>
                </c:pt>
              </c:numCache>
            </c:numRef>
          </c:val>
          <c:smooth val="0"/>
        </c:ser>
        <c:dLbls>
          <c:showLegendKey val="0"/>
          <c:showVal val="1"/>
          <c:showCatName val="0"/>
          <c:showSerName val="0"/>
          <c:showPercent val="0"/>
          <c:showBubbleSize val="0"/>
        </c:dLbls>
        <c:marker val="1"/>
        <c:smooth val="0"/>
        <c:axId val="573755312"/>
        <c:axId val="190699040"/>
      </c:lineChart>
      <c:catAx>
        <c:axId val="573755312"/>
        <c:scaling>
          <c:orientation val="minMax"/>
        </c:scaling>
        <c:delete val="0"/>
        <c:axPos val="b"/>
        <c:numFmt formatCode="@" sourceLinked="1"/>
        <c:majorTickMark val="none"/>
        <c:minorTickMark val="none"/>
        <c:tickLblPos val="nextTo"/>
        <c:txPr>
          <a:bodyPr/>
          <a:lstStyle/>
          <a:p>
            <a:pPr>
              <a:defRPr b="1"/>
            </a:pPr>
            <a:endParaRPr lang="en-US"/>
          </a:p>
        </c:txPr>
        <c:crossAx val="190699040"/>
        <c:crosses val="autoZero"/>
        <c:auto val="1"/>
        <c:lblAlgn val="ctr"/>
        <c:lblOffset val="100"/>
        <c:noMultiLvlLbl val="0"/>
      </c:catAx>
      <c:valAx>
        <c:axId val="190699040"/>
        <c:scaling>
          <c:orientation val="minMax"/>
        </c:scaling>
        <c:delete val="1"/>
        <c:axPos val="l"/>
        <c:numFmt formatCode="0" sourceLinked="1"/>
        <c:majorTickMark val="none"/>
        <c:minorTickMark val="none"/>
        <c:tickLblPos val="none"/>
        <c:crossAx val="573755312"/>
        <c:crosses val="autoZero"/>
        <c:crossBetween val="between"/>
      </c:valAx>
    </c:plotArea>
    <c:legend>
      <c:legendPos val="t"/>
      <c:legendEntry>
        <c:idx val="0"/>
        <c:txPr>
          <a:bodyPr/>
          <a:lstStyle/>
          <a:p>
            <a:pPr>
              <a:defRPr sz="2000" b="1">
                <a:latin typeface="Trebuchet MS" pitchFamily="34" charset="0"/>
              </a:defRPr>
            </a:pPr>
            <a:endParaRPr lang="en-US"/>
          </a:p>
        </c:txPr>
      </c:legendEntry>
      <c:legendEntry>
        <c:idx val="1"/>
        <c:txPr>
          <a:bodyPr/>
          <a:lstStyle/>
          <a:p>
            <a:pPr>
              <a:defRPr sz="2000" b="1">
                <a:latin typeface="Trebuchet MS" pitchFamily="34" charset="0"/>
              </a:defRPr>
            </a:pPr>
            <a:endParaRPr lang="en-US"/>
          </a:p>
        </c:txPr>
      </c:legendEntry>
      <c:legendEntry>
        <c:idx val="2"/>
        <c:delete val="1"/>
      </c:legendEntry>
      <c:legendEntry>
        <c:idx val="3"/>
        <c:delete val="1"/>
      </c:legendEntry>
      <c:layout>
        <c:manualLayout>
          <c:xMode val="edge"/>
          <c:yMode val="edge"/>
          <c:x val="0"/>
          <c:y val="0.23252710259043746"/>
          <c:w val="0.27629065898012706"/>
          <c:h val="0.25628266575373732"/>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3653C5-BB18-4108-9EDB-A91D59CA8860}" type="doc">
      <dgm:prSet loTypeId="urn:microsoft.com/office/officeart/2005/8/layout/vList6" loCatId="list" qsTypeId="urn:microsoft.com/office/officeart/2005/8/quickstyle/simple1" qsCatId="simple" csTypeId="urn:microsoft.com/office/officeart/2005/8/colors/colorful2" csCatId="colorful" phldr="1"/>
      <dgm:spPr/>
      <dgm:t>
        <a:bodyPr/>
        <a:lstStyle/>
        <a:p>
          <a:endParaRPr lang="en-US"/>
        </a:p>
      </dgm:t>
    </dgm:pt>
    <dgm:pt modelId="{907FA925-ED1F-4F4B-8A3F-28F025A4D86D}">
      <dgm:prSet phldrT="[Text]"/>
      <dgm:spPr/>
      <dgm:t>
        <a:bodyPr/>
        <a:lstStyle/>
        <a:p>
          <a:pPr algn="l"/>
          <a:r>
            <a:rPr lang="en-US" dirty="0" smtClean="0"/>
            <a:t>Business Improvement District</a:t>
          </a:r>
          <a:endParaRPr lang="en-US" dirty="0"/>
        </a:p>
      </dgm:t>
    </dgm:pt>
    <dgm:pt modelId="{E1D6B23B-2FA8-4E80-84D7-1527B5CA9E4D}" type="parTrans" cxnId="{52434C04-DA41-4972-883E-F0754AC7CBE7}">
      <dgm:prSet/>
      <dgm:spPr/>
      <dgm:t>
        <a:bodyPr/>
        <a:lstStyle/>
        <a:p>
          <a:endParaRPr lang="en-US"/>
        </a:p>
      </dgm:t>
    </dgm:pt>
    <dgm:pt modelId="{31B5A7D6-AAF8-460E-A806-8FF84B7D6AFC}" type="sibTrans" cxnId="{52434C04-DA41-4972-883E-F0754AC7CBE7}">
      <dgm:prSet/>
      <dgm:spPr/>
      <dgm:t>
        <a:bodyPr/>
        <a:lstStyle/>
        <a:p>
          <a:endParaRPr lang="en-US"/>
        </a:p>
      </dgm:t>
    </dgm:pt>
    <dgm:pt modelId="{DD700C4A-84EC-4235-A186-A4EFD12739E1}">
      <dgm:prSet phldrT="[Text]"/>
      <dgm:spPr/>
      <dgm:t>
        <a:bodyPr/>
        <a:lstStyle/>
        <a:p>
          <a:pPr algn="ctr"/>
          <a:r>
            <a:rPr lang="en-US" b="1" dirty="0" smtClean="0"/>
            <a:t>Primary Revenue Source: Land Value</a:t>
          </a:r>
          <a:endParaRPr lang="en-US" b="1" dirty="0"/>
        </a:p>
      </dgm:t>
    </dgm:pt>
    <dgm:pt modelId="{714006A1-E83B-4AD3-9DFE-F862B9955C66}" type="parTrans" cxnId="{98C7516C-4478-45B9-BCD8-7E0901C8543B}">
      <dgm:prSet/>
      <dgm:spPr/>
      <dgm:t>
        <a:bodyPr/>
        <a:lstStyle/>
        <a:p>
          <a:endParaRPr lang="en-US"/>
        </a:p>
      </dgm:t>
    </dgm:pt>
    <dgm:pt modelId="{F41083EC-3588-4D34-99DD-398EA4BCE756}" type="sibTrans" cxnId="{98C7516C-4478-45B9-BCD8-7E0901C8543B}">
      <dgm:prSet/>
      <dgm:spPr/>
      <dgm:t>
        <a:bodyPr/>
        <a:lstStyle/>
        <a:p>
          <a:endParaRPr lang="en-US"/>
        </a:p>
      </dgm:t>
    </dgm:pt>
    <dgm:pt modelId="{68A567FB-2BBF-4F91-8D7F-F24ACC723EBC}">
      <dgm:prSet phldrT="[Text]" custT="1"/>
      <dgm:spPr/>
      <dgm:t>
        <a:bodyPr/>
        <a:lstStyle/>
        <a:p>
          <a:pPr algn="ctr"/>
          <a:endParaRPr lang="en-US" sz="1800" dirty="0"/>
        </a:p>
      </dgm:t>
    </dgm:pt>
    <dgm:pt modelId="{92031340-6B62-4637-81EF-45DE64ABCCA2}" type="parTrans" cxnId="{D082AAEA-0BFF-48DD-A356-E88EC2DBDD24}">
      <dgm:prSet/>
      <dgm:spPr/>
      <dgm:t>
        <a:bodyPr/>
        <a:lstStyle/>
        <a:p>
          <a:endParaRPr lang="en-US"/>
        </a:p>
      </dgm:t>
    </dgm:pt>
    <dgm:pt modelId="{100ED39B-9FD9-49E5-ABF5-117135608395}" type="sibTrans" cxnId="{D082AAEA-0BFF-48DD-A356-E88EC2DBDD24}">
      <dgm:prSet/>
      <dgm:spPr/>
      <dgm:t>
        <a:bodyPr/>
        <a:lstStyle/>
        <a:p>
          <a:endParaRPr lang="en-US"/>
        </a:p>
      </dgm:t>
    </dgm:pt>
    <dgm:pt modelId="{10ECB057-33D5-429F-930F-29DBD5616232}">
      <dgm:prSet/>
      <dgm:spPr/>
      <dgm:t>
        <a:bodyPr/>
        <a:lstStyle/>
        <a:p>
          <a:pPr algn="l"/>
          <a:endParaRPr lang="en-US" sz="2000" dirty="0"/>
        </a:p>
      </dgm:t>
    </dgm:pt>
    <dgm:pt modelId="{E177B464-76C1-4639-95A4-022B5A3B2C7D}" type="parTrans" cxnId="{1FFAEE36-40A2-426E-BBCA-82BC972B80EF}">
      <dgm:prSet/>
      <dgm:spPr/>
      <dgm:t>
        <a:bodyPr/>
        <a:lstStyle/>
        <a:p>
          <a:endParaRPr lang="en-US"/>
        </a:p>
      </dgm:t>
    </dgm:pt>
    <dgm:pt modelId="{72E01BE4-E878-4771-BFDC-F2EE94FD2AE2}" type="sibTrans" cxnId="{1FFAEE36-40A2-426E-BBCA-82BC972B80EF}">
      <dgm:prSet/>
      <dgm:spPr/>
      <dgm:t>
        <a:bodyPr/>
        <a:lstStyle/>
        <a:p>
          <a:endParaRPr lang="en-US"/>
        </a:p>
      </dgm:t>
    </dgm:pt>
    <dgm:pt modelId="{1CE92031-B5D6-42AD-A7BF-76C76C6D1DDD}">
      <dgm:prSet phldrT="[Text]"/>
      <dgm:spPr/>
      <dgm:t>
        <a:bodyPr/>
        <a:lstStyle/>
        <a:p>
          <a:pPr algn="l"/>
          <a:r>
            <a:rPr lang="en-US" dirty="0" smtClean="0"/>
            <a:t>Operational Purpose</a:t>
          </a:r>
          <a:endParaRPr lang="en-US" dirty="0"/>
        </a:p>
      </dgm:t>
    </dgm:pt>
    <dgm:pt modelId="{52E44023-9E46-49A2-8A2A-FF8CD4A9816C}" type="parTrans" cxnId="{E9FC249A-83AB-4F9E-8111-9EBE92B0BE43}">
      <dgm:prSet/>
      <dgm:spPr/>
      <dgm:t>
        <a:bodyPr/>
        <a:lstStyle/>
        <a:p>
          <a:endParaRPr lang="en-US"/>
        </a:p>
      </dgm:t>
    </dgm:pt>
    <dgm:pt modelId="{CA848FB2-2296-44EC-86C5-B13F2CD953CC}" type="sibTrans" cxnId="{E9FC249A-83AB-4F9E-8111-9EBE92B0BE43}">
      <dgm:prSet/>
      <dgm:spPr/>
      <dgm:t>
        <a:bodyPr/>
        <a:lstStyle/>
        <a:p>
          <a:endParaRPr lang="en-US"/>
        </a:p>
      </dgm:t>
    </dgm:pt>
    <dgm:pt modelId="{50375BC2-2C66-4F79-AF16-45F9AC60CB78}">
      <dgm:prSet custT="1"/>
      <dgm:spPr/>
      <dgm:t>
        <a:bodyPr/>
        <a:lstStyle/>
        <a:p>
          <a:pPr algn="l"/>
          <a:r>
            <a:rPr lang="en-US" sz="1800" dirty="0" smtClean="0"/>
            <a:t>Lot Maintenance</a:t>
          </a:r>
          <a:endParaRPr lang="en-US" sz="1800" dirty="0"/>
        </a:p>
      </dgm:t>
    </dgm:pt>
    <dgm:pt modelId="{6E20D660-96FC-4694-9E7C-7AE56980F8E9}" type="parTrans" cxnId="{58301C57-A2C7-45D3-8FED-D0686BB68A4D}">
      <dgm:prSet/>
      <dgm:spPr/>
      <dgm:t>
        <a:bodyPr/>
        <a:lstStyle/>
        <a:p>
          <a:endParaRPr lang="en-US"/>
        </a:p>
      </dgm:t>
    </dgm:pt>
    <dgm:pt modelId="{9E80B203-797A-4851-83B8-31F7F89D27E5}" type="sibTrans" cxnId="{58301C57-A2C7-45D3-8FED-D0686BB68A4D}">
      <dgm:prSet/>
      <dgm:spPr/>
      <dgm:t>
        <a:bodyPr/>
        <a:lstStyle/>
        <a:p>
          <a:endParaRPr lang="en-US"/>
        </a:p>
      </dgm:t>
    </dgm:pt>
    <dgm:pt modelId="{BEB44331-48C2-4174-A3ED-48088C3C4480}">
      <dgm:prSet phldrT="[Text]" custT="1"/>
      <dgm:spPr/>
      <dgm:t>
        <a:bodyPr/>
        <a:lstStyle/>
        <a:p>
          <a:pPr algn="l"/>
          <a:r>
            <a:rPr lang="en-US" sz="1800" dirty="0" smtClean="0"/>
            <a:t>Pittsburgh Downtown Partnership</a:t>
          </a:r>
          <a:endParaRPr lang="en-US" sz="1800" dirty="0"/>
        </a:p>
      </dgm:t>
    </dgm:pt>
    <dgm:pt modelId="{F15C49B3-F1EC-4984-9F62-EE89E84144CC}" type="parTrans" cxnId="{118E906F-CD89-469D-8F47-3E0FB89B29A6}">
      <dgm:prSet/>
      <dgm:spPr/>
      <dgm:t>
        <a:bodyPr/>
        <a:lstStyle/>
        <a:p>
          <a:endParaRPr lang="en-US"/>
        </a:p>
      </dgm:t>
    </dgm:pt>
    <dgm:pt modelId="{31EA437A-6440-412C-9FC7-A56C56DD32E5}" type="sibTrans" cxnId="{118E906F-CD89-469D-8F47-3E0FB89B29A6}">
      <dgm:prSet/>
      <dgm:spPr/>
      <dgm:t>
        <a:bodyPr/>
        <a:lstStyle/>
        <a:p>
          <a:endParaRPr lang="en-US"/>
        </a:p>
      </dgm:t>
    </dgm:pt>
    <dgm:pt modelId="{07448010-B1C4-4259-A3A7-BAF0EA1E1825}">
      <dgm:prSet phldrT="[Text]" custT="1"/>
      <dgm:spPr/>
      <dgm:t>
        <a:bodyPr/>
        <a:lstStyle/>
        <a:p>
          <a:pPr algn="l"/>
          <a:r>
            <a:rPr lang="en-US" sz="1800" dirty="0" smtClean="0"/>
            <a:t>$1.4 M</a:t>
          </a:r>
          <a:endParaRPr lang="en-US" sz="1800" dirty="0"/>
        </a:p>
      </dgm:t>
    </dgm:pt>
    <dgm:pt modelId="{BB661BEB-767D-4DFD-BC27-D4FA6E1F53A9}" type="parTrans" cxnId="{D888D38C-B579-42DD-BC19-834C87133FCF}">
      <dgm:prSet/>
      <dgm:spPr/>
      <dgm:t>
        <a:bodyPr/>
        <a:lstStyle/>
        <a:p>
          <a:endParaRPr lang="en-US"/>
        </a:p>
      </dgm:t>
    </dgm:pt>
    <dgm:pt modelId="{BA6C947D-8B0C-4F3F-80B2-87742DD6DC79}" type="sibTrans" cxnId="{D888D38C-B579-42DD-BC19-834C87133FCF}">
      <dgm:prSet/>
      <dgm:spPr/>
      <dgm:t>
        <a:bodyPr/>
        <a:lstStyle/>
        <a:p>
          <a:endParaRPr lang="en-US"/>
        </a:p>
      </dgm:t>
    </dgm:pt>
    <dgm:pt modelId="{C061C0A5-56DE-4974-867F-19F7CFBB27E0}">
      <dgm:prSet custT="1"/>
      <dgm:spPr/>
      <dgm:t>
        <a:bodyPr/>
        <a:lstStyle/>
        <a:p>
          <a:pPr algn="l"/>
          <a:r>
            <a:rPr lang="en-US" sz="1800" dirty="0" smtClean="0"/>
            <a:t>Street &amp; Walk Cleaning</a:t>
          </a:r>
          <a:endParaRPr lang="en-US" sz="1800" dirty="0"/>
        </a:p>
      </dgm:t>
    </dgm:pt>
    <dgm:pt modelId="{9FFDD9D0-F9FE-41C7-8F9D-57BECA2B9442}" type="parTrans" cxnId="{2FA58DB7-3CFB-477B-9CB8-8B53F975F002}">
      <dgm:prSet/>
      <dgm:spPr/>
      <dgm:t>
        <a:bodyPr/>
        <a:lstStyle/>
        <a:p>
          <a:endParaRPr lang="en-US"/>
        </a:p>
      </dgm:t>
    </dgm:pt>
    <dgm:pt modelId="{43E7F43D-0CF3-4246-9C63-3BEF8D4D8DF0}" type="sibTrans" cxnId="{2FA58DB7-3CFB-477B-9CB8-8B53F975F002}">
      <dgm:prSet/>
      <dgm:spPr/>
      <dgm:t>
        <a:bodyPr/>
        <a:lstStyle/>
        <a:p>
          <a:endParaRPr lang="en-US"/>
        </a:p>
      </dgm:t>
    </dgm:pt>
    <dgm:pt modelId="{13BAFC72-F65C-4830-9898-AF6C29968680}">
      <dgm:prSet phldrT="[Text]" custT="1"/>
      <dgm:spPr/>
      <dgm:t>
        <a:bodyPr/>
        <a:lstStyle/>
        <a:p>
          <a:pPr algn="l"/>
          <a:r>
            <a:rPr lang="en-US" sz="1800" b="1" dirty="0" smtClean="0"/>
            <a:t>39% of Budget</a:t>
          </a:r>
          <a:endParaRPr lang="en-US" sz="1800" b="1" dirty="0"/>
        </a:p>
      </dgm:t>
    </dgm:pt>
    <dgm:pt modelId="{914DAB81-B921-456E-A48A-2FF23CDCA4DD}" type="parTrans" cxnId="{902997D3-E1C8-46B8-8EA9-98B9C1012042}">
      <dgm:prSet/>
      <dgm:spPr/>
      <dgm:t>
        <a:bodyPr/>
        <a:lstStyle/>
        <a:p>
          <a:endParaRPr lang="en-US"/>
        </a:p>
      </dgm:t>
    </dgm:pt>
    <dgm:pt modelId="{E1CCDFE3-1102-4EC3-AD69-AF39C15AAF1C}" type="sibTrans" cxnId="{902997D3-E1C8-46B8-8EA9-98B9C1012042}">
      <dgm:prSet/>
      <dgm:spPr/>
      <dgm:t>
        <a:bodyPr/>
        <a:lstStyle/>
        <a:p>
          <a:endParaRPr lang="en-US"/>
        </a:p>
      </dgm:t>
    </dgm:pt>
    <dgm:pt modelId="{970D01BF-F285-4FD0-B334-1721D09E9616}" type="pres">
      <dgm:prSet presAssocID="{B33653C5-BB18-4108-9EDB-A91D59CA8860}" presName="Name0" presStyleCnt="0">
        <dgm:presLayoutVars>
          <dgm:dir/>
          <dgm:animLvl val="lvl"/>
          <dgm:resizeHandles/>
        </dgm:presLayoutVars>
      </dgm:prSet>
      <dgm:spPr/>
      <dgm:t>
        <a:bodyPr/>
        <a:lstStyle/>
        <a:p>
          <a:endParaRPr lang="en-US"/>
        </a:p>
      </dgm:t>
    </dgm:pt>
    <dgm:pt modelId="{52A36C55-A723-43FC-B83A-73C44A95EADD}" type="pres">
      <dgm:prSet presAssocID="{907FA925-ED1F-4F4B-8A3F-28F025A4D86D}" presName="linNode" presStyleCnt="0"/>
      <dgm:spPr/>
      <dgm:t>
        <a:bodyPr/>
        <a:lstStyle/>
        <a:p>
          <a:endParaRPr lang="en-US"/>
        </a:p>
      </dgm:t>
    </dgm:pt>
    <dgm:pt modelId="{AF7D8D3C-3061-4A24-AE29-D3EFCC5ACD2F}" type="pres">
      <dgm:prSet presAssocID="{907FA925-ED1F-4F4B-8A3F-28F025A4D86D}" presName="parentShp" presStyleLbl="node1" presStyleIdx="0" presStyleCnt="3">
        <dgm:presLayoutVars>
          <dgm:bulletEnabled val="1"/>
        </dgm:presLayoutVars>
      </dgm:prSet>
      <dgm:spPr/>
      <dgm:t>
        <a:bodyPr/>
        <a:lstStyle/>
        <a:p>
          <a:endParaRPr lang="en-US"/>
        </a:p>
      </dgm:t>
    </dgm:pt>
    <dgm:pt modelId="{380DFACF-68EE-4BE4-A437-AF50C6941A5F}" type="pres">
      <dgm:prSet presAssocID="{907FA925-ED1F-4F4B-8A3F-28F025A4D86D}" presName="childShp" presStyleLbl="bgAccFollowNode1" presStyleIdx="0" presStyleCnt="3">
        <dgm:presLayoutVars>
          <dgm:bulletEnabled val="1"/>
        </dgm:presLayoutVars>
      </dgm:prSet>
      <dgm:spPr/>
      <dgm:t>
        <a:bodyPr/>
        <a:lstStyle/>
        <a:p>
          <a:endParaRPr lang="en-US"/>
        </a:p>
      </dgm:t>
    </dgm:pt>
    <dgm:pt modelId="{DB3AA407-576A-4F5C-B467-4CEAEF3C230A}" type="pres">
      <dgm:prSet presAssocID="{31B5A7D6-AAF8-460E-A806-8FF84B7D6AFC}" presName="spacing" presStyleCnt="0"/>
      <dgm:spPr/>
      <dgm:t>
        <a:bodyPr/>
        <a:lstStyle/>
        <a:p>
          <a:endParaRPr lang="en-US"/>
        </a:p>
      </dgm:t>
    </dgm:pt>
    <dgm:pt modelId="{DC9BF537-D5CD-46AB-86FE-830187BE6528}" type="pres">
      <dgm:prSet presAssocID="{DD700C4A-84EC-4235-A186-A4EFD12739E1}" presName="linNode" presStyleCnt="0"/>
      <dgm:spPr/>
      <dgm:t>
        <a:bodyPr/>
        <a:lstStyle/>
        <a:p>
          <a:endParaRPr lang="en-US"/>
        </a:p>
      </dgm:t>
    </dgm:pt>
    <dgm:pt modelId="{CE92F440-0BDC-4520-A53A-472CBC4607A0}" type="pres">
      <dgm:prSet presAssocID="{DD700C4A-84EC-4235-A186-A4EFD12739E1}" presName="parentShp" presStyleLbl="node1" presStyleIdx="1" presStyleCnt="3">
        <dgm:presLayoutVars>
          <dgm:bulletEnabled val="1"/>
        </dgm:presLayoutVars>
      </dgm:prSet>
      <dgm:spPr/>
      <dgm:t>
        <a:bodyPr/>
        <a:lstStyle/>
        <a:p>
          <a:endParaRPr lang="en-US"/>
        </a:p>
      </dgm:t>
    </dgm:pt>
    <dgm:pt modelId="{EBB963AF-1962-49D1-BAEE-D1D42CA6668B}" type="pres">
      <dgm:prSet presAssocID="{DD700C4A-84EC-4235-A186-A4EFD12739E1}" presName="childShp" presStyleLbl="bgAccFollowNode1" presStyleIdx="1" presStyleCnt="3" custLinFactNeighborX="4167" custLinFactNeighborY="-5385">
        <dgm:presLayoutVars>
          <dgm:bulletEnabled val="1"/>
        </dgm:presLayoutVars>
      </dgm:prSet>
      <dgm:spPr/>
      <dgm:t>
        <a:bodyPr/>
        <a:lstStyle/>
        <a:p>
          <a:endParaRPr lang="en-US"/>
        </a:p>
      </dgm:t>
    </dgm:pt>
    <dgm:pt modelId="{DD5E271B-6535-43F8-8095-B2FE872322A9}" type="pres">
      <dgm:prSet presAssocID="{F41083EC-3588-4D34-99DD-398EA4BCE756}" presName="spacing" presStyleCnt="0"/>
      <dgm:spPr/>
      <dgm:t>
        <a:bodyPr/>
        <a:lstStyle/>
        <a:p>
          <a:endParaRPr lang="en-US"/>
        </a:p>
      </dgm:t>
    </dgm:pt>
    <dgm:pt modelId="{43724B1A-7289-4DAD-8B69-E63A42949EEF}" type="pres">
      <dgm:prSet presAssocID="{1CE92031-B5D6-42AD-A7BF-76C76C6D1DDD}" presName="linNode" presStyleCnt="0"/>
      <dgm:spPr/>
      <dgm:t>
        <a:bodyPr/>
        <a:lstStyle/>
        <a:p>
          <a:endParaRPr lang="en-US"/>
        </a:p>
      </dgm:t>
    </dgm:pt>
    <dgm:pt modelId="{2DAB4D64-7EE7-4EBB-90B3-2B0F1B6EFD4B}" type="pres">
      <dgm:prSet presAssocID="{1CE92031-B5D6-42AD-A7BF-76C76C6D1DDD}" presName="parentShp" presStyleLbl="node1" presStyleIdx="2" presStyleCnt="3">
        <dgm:presLayoutVars>
          <dgm:bulletEnabled val="1"/>
        </dgm:presLayoutVars>
      </dgm:prSet>
      <dgm:spPr/>
      <dgm:t>
        <a:bodyPr/>
        <a:lstStyle/>
        <a:p>
          <a:endParaRPr lang="en-US"/>
        </a:p>
      </dgm:t>
    </dgm:pt>
    <dgm:pt modelId="{5199AC73-9D94-4CD1-9FD2-09B444A7CCE3}" type="pres">
      <dgm:prSet presAssocID="{1CE92031-B5D6-42AD-A7BF-76C76C6D1DDD}" presName="childShp" presStyleLbl="bgAccFollowNode1" presStyleIdx="2" presStyleCnt="3">
        <dgm:presLayoutVars>
          <dgm:bulletEnabled val="1"/>
        </dgm:presLayoutVars>
      </dgm:prSet>
      <dgm:spPr/>
      <dgm:t>
        <a:bodyPr/>
        <a:lstStyle/>
        <a:p>
          <a:endParaRPr lang="en-US"/>
        </a:p>
      </dgm:t>
    </dgm:pt>
  </dgm:ptLst>
  <dgm:cxnLst>
    <dgm:cxn modelId="{E9FC249A-83AB-4F9E-8111-9EBE92B0BE43}" srcId="{B33653C5-BB18-4108-9EDB-A91D59CA8860}" destId="{1CE92031-B5D6-42AD-A7BF-76C76C6D1DDD}" srcOrd="2" destOrd="0" parTransId="{52E44023-9E46-49A2-8A2A-FF8CD4A9816C}" sibTransId="{CA848FB2-2296-44EC-86C5-B13F2CD953CC}"/>
    <dgm:cxn modelId="{FB2FE784-8B34-482B-A83E-CF358CA0A956}" type="presOf" srcId="{13BAFC72-F65C-4830-9898-AF6C29968680}" destId="{EBB963AF-1962-49D1-BAEE-D1D42CA6668B}" srcOrd="0" destOrd="1" presId="urn:microsoft.com/office/officeart/2005/8/layout/vList6"/>
    <dgm:cxn modelId="{B4DD09C4-2ECD-4516-9569-51710AB2BC76}" type="presOf" srcId="{50375BC2-2C66-4F79-AF16-45F9AC60CB78}" destId="{5199AC73-9D94-4CD1-9FD2-09B444A7CCE3}" srcOrd="0" destOrd="1" presId="urn:microsoft.com/office/officeart/2005/8/layout/vList6"/>
    <dgm:cxn modelId="{89D8A6E8-B0C2-4D5D-BA04-84311D38DF9B}" type="presOf" srcId="{07448010-B1C4-4259-A3A7-BAF0EA1E1825}" destId="{EBB963AF-1962-49D1-BAEE-D1D42CA6668B}" srcOrd="0" destOrd="0" presId="urn:microsoft.com/office/officeart/2005/8/layout/vList6"/>
    <dgm:cxn modelId="{2FA58DB7-3CFB-477B-9CB8-8B53F975F002}" srcId="{1CE92031-B5D6-42AD-A7BF-76C76C6D1DDD}" destId="{C061C0A5-56DE-4974-867F-19F7CFBB27E0}" srcOrd="0" destOrd="0" parTransId="{9FFDD9D0-F9FE-41C7-8F9D-57BECA2B9442}" sibTransId="{43E7F43D-0CF3-4246-9C63-3BEF8D4D8DF0}"/>
    <dgm:cxn modelId="{4D47E1C2-1824-4D42-AE54-96664D095F5A}" type="presOf" srcId="{C061C0A5-56DE-4974-867F-19F7CFBB27E0}" destId="{5199AC73-9D94-4CD1-9FD2-09B444A7CCE3}" srcOrd="0" destOrd="0" presId="urn:microsoft.com/office/officeart/2005/8/layout/vList6"/>
    <dgm:cxn modelId="{B2812F1F-9AC3-4DB2-AB8F-04CF3601C5C2}" type="presOf" srcId="{68A567FB-2BBF-4F91-8D7F-F24ACC723EBC}" destId="{EBB963AF-1962-49D1-BAEE-D1D42CA6668B}" srcOrd="0" destOrd="2" presId="urn:microsoft.com/office/officeart/2005/8/layout/vList6"/>
    <dgm:cxn modelId="{3A316C4C-1A64-4A4A-A395-160AED640885}" type="presOf" srcId="{1CE92031-B5D6-42AD-A7BF-76C76C6D1DDD}" destId="{2DAB4D64-7EE7-4EBB-90B3-2B0F1B6EFD4B}" srcOrd="0" destOrd="0" presId="urn:microsoft.com/office/officeart/2005/8/layout/vList6"/>
    <dgm:cxn modelId="{6F75BB00-6099-4113-8751-8FC477D87FF7}" type="presOf" srcId="{907FA925-ED1F-4F4B-8A3F-28F025A4D86D}" destId="{AF7D8D3C-3061-4A24-AE29-D3EFCC5ACD2F}" srcOrd="0" destOrd="0" presId="urn:microsoft.com/office/officeart/2005/8/layout/vList6"/>
    <dgm:cxn modelId="{52434C04-DA41-4972-883E-F0754AC7CBE7}" srcId="{B33653C5-BB18-4108-9EDB-A91D59CA8860}" destId="{907FA925-ED1F-4F4B-8A3F-28F025A4D86D}" srcOrd="0" destOrd="0" parTransId="{E1D6B23B-2FA8-4E80-84D7-1527B5CA9E4D}" sibTransId="{31B5A7D6-AAF8-460E-A806-8FF84B7D6AFC}"/>
    <dgm:cxn modelId="{449CC652-11E1-4ACD-96E3-56BC11CD5256}" type="presOf" srcId="{10ECB057-33D5-429F-930F-29DBD5616232}" destId="{EBB963AF-1962-49D1-BAEE-D1D42CA6668B}" srcOrd="0" destOrd="3" presId="urn:microsoft.com/office/officeart/2005/8/layout/vList6"/>
    <dgm:cxn modelId="{1FFAEE36-40A2-426E-BBCA-82BC972B80EF}" srcId="{DD700C4A-84EC-4235-A186-A4EFD12739E1}" destId="{10ECB057-33D5-429F-930F-29DBD5616232}" srcOrd="3" destOrd="0" parTransId="{E177B464-76C1-4639-95A4-022B5A3B2C7D}" sibTransId="{72E01BE4-E878-4771-BFDC-F2EE94FD2AE2}"/>
    <dgm:cxn modelId="{58301C57-A2C7-45D3-8FED-D0686BB68A4D}" srcId="{1CE92031-B5D6-42AD-A7BF-76C76C6D1DDD}" destId="{50375BC2-2C66-4F79-AF16-45F9AC60CB78}" srcOrd="1" destOrd="0" parTransId="{6E20D660-96FC-4694-9E7C-7AE56980F8E9}" sibTransId="{9E80B203-797A-4851-83B8-31F7F89D27E5}"/>
    <dgm:cxn modelId="{43DCA164-3B07-49BC-BD0A-1014ED11453C}" type="presOf" srcId="{B33653C5-BB18-4108-9EDB-A91D59CA8860}" destId="{970D01BF-F285-4FD0-B334-1721D09E9616}" srcOrd="0" destOrd="0" presId="urn:microsoft.com/office/officeart/2005/8/layout/vList6"/>
    <dgm:cxn modelId="{B8908F92-3011-45D3-91BF-2E56A0330357}" type="presOf" srcId="{BEB44331-48C2-4174-A3ED-48088C3C4480}" destId="{380DFACF-68EE-4BE4-A437-AF50C6941A5F}" srcOrd="0" destOrd="0" presId="urn:microsoft.com/office/officeart/2005/8/layout/vList6"/>
    <dgm:cxn modelId="{902997D3-E1C8-46B8-8EA9-98B9C1012042}" srcId="{DD700C4A-84EC-4235-A186-A4EFD12739E1}" destId="{13BAFC72-F65C-4830-9898-AF6C29968680}" srcOrd="1" destOrd="0" parTransId="{914DAB81-B921-456E-A48A-2FF23CDCA4DD}" sibTransId="{E1CCDFE3-1102-4EC3-AD69-AF39C15AAF1C}"/>
    <dgm:cxn modelId="{D888D38C-B579-42DD-BC19-834C87133FCF}" srcId="{DD700C4A-84EC-4235-A186-A4EFD12739E1}" destId="{07448010-B1C4-4259-A3A7-BAF0EA1E1825}" srcOrd="0" destOrd="0" parTransId="{BB661BEB-767D-4DFD-BC27-D4FA6E1F53A9}" sibTransId="{BA6C947D-8B0C-4F3F-80B2-87742DD6DC79}"/>
    <dgm:cxn modelId="{D082AAEA-0BFF-48DD-A356-E88EC2DBDD24}" srcId="{DD700C4A-84EC-4235-A186-A4EFD12739E1}" destId="{68A567FB-2BBF-4F91-8D7F-F24ACC723EBC}" srcOrd="2" destOrd="0" parTransId="{92031340-6B62-4637-81EF-45DE64ABCCA2}" sibTransId="{100ED39B-9FD9-49E5-ABF5-117135608395}"/>
    <dgm:cxn modelId="{118E906F-CD89-469D-8F47-3E0FB89B29A6}" srcId="{907FA925-ED1F-4F4B-8A3F-28F025A4D86D}" destId="{BEB44331-48C2-4174-A3ED-48088C3C4480}" srcOrd="0" destOrd="0" parTransId="{F15C49B3-F1EC-4984-9F62-EE89E84144CC}" sibTransId="{31EA437A-6440-412C-9FC7-A56C56DD32E5}"/>
    <dgm:cxn modelId="{910A5C8C-A9F3-45F6-ACF3-8FC0D7DC19C2}" type="presOf" srcId="{DD700C4A-84EC-4235-A186-A4EFD12739E1}" destId="{CE92F440-0BDC-4520-A53A-472CBC4607A0}" srcOrd="0" destOrd="0" presId="urn:microsoft.com/office/officeart/2005/8/layout/vList6"/>
    <dgm:cxn modelId="{98C7516C-4478-45B9-BCD8-7E0901C8543B}" srcId="{B33653C5-BB18-4108-9EDB-A91D59CA8860}" destId="{DD700C4A-84EC-4235-A186-A4EFD12739E1}" srcOrd="1" destOrd="0" parTransId="{714006A1-E83B-4AD3-9DFE-F862B9955C66}" sibTransId="{F41083EC-3588-4D34-99DD-398EA4BCE756}"/>
    <dgm:cxn modelId="{74AFA6FC-0877-4E92-AF11-EEA98D32E6D5}" type="presParOf" srcId="{970D01BF-F285-4FD0-B334-1721D09E9616}" destId="{52A36C55-A723-43FC-B83A-73C44A95EADD}" srcOrd="0" destOrd="0" presId="urn:microsoft.com/office/officeart/2005/8/layout/vList6"/>
    <dgm:cxn modelId="{0866479B-DF52-46C4-8E38-9C23F93468C5}" type="presParOf" srcId="{52A36C55-A723-43FC-B83A-73C44A95EADD}" destId="{AF7D8D3C-3061-4A24-AE29-D3EFCC5ACD2F}" srcOrd="0" destOrd="0" presId="urn:microsoft.com/office/officeart/2005/8/layout/vList6"/>
    <dgm:cxn modelId="{54A16CF5-7E22-4ABB-988D-AB1E1CDB323A}" type="presParOf" srcId="{52A36C55-A723-43FC-B83A-73C44A95EADD}" destId="{380DFACF-68EE-4BE4-A437-AF50C6941A5F}" srcOrd="1" destOrd="0" presId="urn:microsoft.com/office/officeart/2005/8/layout/vList6"/>
    <dgm:cxn modelId="{4F9426F4-10D9-4ED9-9A0E-12E835276487}" type="presParOf" srcId="{970D01BF-F285-4FD0-B334-1721D09E9616}" destId="{DB3AA407-576A-4F5C-B467-4CEAEF3C230A}" srcOrd="1" destOrd="0" presId="urn:microsoft.com/office/officeart/2005/8/layout/vList6"/>
    <dgm:cxn modelId="{00668C7A-86CE-4741-A942-7F412CDFB1E1}" type="presParOf" srcId="{970D01BF-F285-4FD0-B334-1721D09E9616}" destId="{DC9BF537-D5CD-46AB-86FE-830187BE6528}" srcOrd="2" destOrd="0" presId="urn:microsoft.com/office/officeart/2005/8/layout/vList6"/>
    <dgm:cxn modelId="{C9CC0B4E-D7EE-404B-BE33-582273A36AF2}" type="presParOf" srcId="{DC9BF537-D5CD-46AB-86FE-830187BE6528}" destId="{CE92F440-0BDC-4520-A53A-472CBC4607A0}" srcOrd="0" destOrd="0" presId="urn:microsoft.com/office/officeart/2005/8/layout/vList6"/>
    <dgm:cxn modelId="{9A797928-336C-4AFA-8CE5-07B310CA2F38}" type="presParOf" srcId="{DC9BF537-D5CD-46AB-86FE-830187BE6528}" destId="{EBB963AF-1962-49D1-BAEE-D1D42CA6668B}" srcOrd="1" destOrd="0" presId="urn:microsoft.com/office/officeart/2005/8/layout/vList6"/>
    <dgm:cxn modelId="{5F906BCD-9ECA-4FE4-818C-487BD2A82100}" type="presParOf" srcId="{970D01BF-F285-4FD0-B334-1721D09E9616}" destId="{DD5E271B-6535-43F8-8095-B2FE872322A9}" srcOrd="3" destOrd="0" presId="urn:microsoft.com/office/officeart/2005/8/layout/vList6"/>
    <dgm:cxn modelId="{BA446426-B22A-4020-AD96-1B786E209016}" type="presParOf" srcId="{970D01BF-F285-4FD0-B334-1721D09E9616}" destId="{43724B1A-7289-4DAD-8B69-E63A42949EEF}" srcOrd="4" destOrd="0" presId="urn:microsoft.com/office/officeart/2005/8/layout/vList6"/>
    <dgm:cxn modelId="{D28DF75A-A886-4E6C-82FD-60C9B4EF03DD}" type="presParOf" srcId="{43724B1A-7289-4DAD-8B69-E63A42949EEF}" destId="{2DAB4D64-7EE7-4EBB-90B3-2B0F1B6EFD4B}" srcOrd="0" destOrd="0" presId="urn:microsoft.com/office/officeart/2005/8/layout/vList6"/>
    <dgm:cxn modelId="{2A28E694-B60D-4758-A24B-854081B6434B}" type="presParOf" srcId="{43724B1A-7289-4DAD-8B69-E63A42949EEF}" destId="{5199AC73-9D94-4CD1-9FD2-09B444A7CCE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3653C5-BB18-4108-9EDB-A91D59CA8860}" type="doc">
      <dgm:prSet loTypeId="urn:microsoft.com/office/officeart/2005/8/layout/vList6" loCatId="list" qsTypeId="urn:microsoft.com/office/officeart/2005/8/quickstyle/simple1" qsCatId="simple" csTypeId="urn:microsoft.com/office/officeart/2005/8/colors/colorful2" csCatId="colorful" phldr="1"/>
      <dgm:spPr/>
      <dgm:t>
        <a:bodyPr/>
        <a:lstStyle/>
        <a:p>
          <a:endParaRPr lang="en-US"/>
        </a:p>
      </dgm:t>
    </dgm:pt>
    <dgm:pt modelId="{907FA925-ED1F-4F4B-8A3F-28F025A4D86D}">
      <dgm:prSet phldrT="[Text]" custT="1"/>
      <dgm:spPr/>
      <dgm:t>
        <a:bodyPr/>
        <a:lstStyle/>
        <a:p>
          <a:pPr algn="l"/>
          <a:r>
            <a:rPr lang="en-US" sz="1600" b="1" dirty="0" smtClean="0"/>
            <a:t>Kansas City, MO</a:t>
          </a:r>
          <a:endParaRPr lang="en-US" sz="1600" b="1" dirty="0"/>
        </a:p>
      </dgm:t>
    </dgm:pt>
    <dgm:pt modelId="{E1D6B23B-2FA8-4E80-84D7-1527B5CA9E4D}" type="parTrans" cxnId="{52434C04-DA41-4972-883E-F0754AC7CBE7}">
      <dgm:prSet/>
      <dgm:spPr/>
      <dgm:t>
        <a:bodyPr/>
        <a:lstStyle/>
        <a:p>
          <a:endParaRPr lang="en-US"/>
        </a:p>
      </dgm:t>
    </dgm:pt>
    <dgm:pt modelId="{31B5A7D6-AAF8-460E-A806-8FF84B7D6AFC}" type="sibTrans" cxnId="{52434C04-DA41-4972-883E-F0754AC7CBE7}">
      <dgm:prSet/>
      <dgm:spPr/>
      <dgm:t>
        <a:bodyPr/>
        <a:lstStyle/>
        <a:p>
          <a:endParaRPr lang="en-US"/>
        </a:p>
      </dgm:t>
    </dgm:pt>
    <dgm:pt modelId="{DD700C4A-84EC-4235-A186-A4EFD12739E1}">
      <dgm:prSet phldrT="[Text]" custT="1"/>
      <dgm:spPr/>
      <dgm:t>
        <a:bodyPr/>
        <a:lstStyle/>
        <a:p>
          <a:pPr algn="l"/>
          <a:r>
            <a:rPr lang="en-US" sz="1600" b="1" dirty="0" smtClean="0"/>
            <a:t>Revenue: Land Value</a:t>
          </a:r>
          <a:endParaRPr lang="en-US" sz="1600" b="1" dirty="0"/>
        </a:p>
      </dgm:t>
    </dgm:pt>
    <dgm:pt modelId="{714006A1-E83B-4AD3-9DFE-F862B9955C66}" type="parTrans" cxnId="{98C7516C-4478-45B9-BCD8-7E0901C8543B}">
      <dgm:prSet/>
      <dgm:spPr/>
      <dgm:t>
        <a:bodyPr/>
        <a:lstStyle/>
        <a:p>
          <a:endParaRPr lang="en-US"/>
        </a:p>
      </dgm:t>
    </dgm:pt>
    <dgm:pt modelId="{F41083EC-3588-4D34-99DD-398EA4BCE756}" type="sibTrans" cxnId="{98C7516C-4478-45B9-BCD8-7E0901C8543B}">
      <dgm:prSet/>
      <dgm:spPr/>
      <dgm:t>
        <a:bodyPr/>
        <a:lstStyle/>
        <a:p>
          <a:endParaRPr lang="en-US"/>
        </a:p>
      </dgm:t>
    </dgm:pt>
    <dgm:pt modelId="{10ECB057-33D5-429F-930F-29DBD5616232}">
      <dgm:prSet/>
      <dgm:spPr/>
      <dgm:t>
        <a:bodyPr/>
        <a:lstStyle/>
        <a:p>
          <a:pPr algn="l"/>
          <a:endParaRPr lang="en-US" sz="2000" dirty="0"/>
        </a:p>
      </dgm:t>
    </dgm:pt>
    <dgm:pt modelId="{E177B464-76C1-4639-95A4-022B5A3B2C7D}" type="parTrans" cxnId="{1FFAEE36-40A2-426E-BBCA-82BC972B80EF}">
      <dgm:prSet/>
      <dgm:spPr/>
      <dgm:t>
        <a:bodyPr/>
        <a:lstStyle/>
        <a:p>
          <a:endParaRPr lang="en-US"/>
        </a:p>
      </dgm:t>
    </dgm:pt>
    <dgm:pt modelId="{72E01BE4-E878-4771-BFDC-F2EE94FD2AE2}" type="sibTrans" cxnId="{1FFAEE36-40A2-426E-BBCA-82BC972B80EF}">
      <dgm:prSet/>
      <dgm:spPr/>
      <dgm:t>
        <a:bodyPr/>
        <a:lstStyle/>
        <a:p>
          <a:endParaRPr lang="en-US"/>
        </a:p>
      </dgm:t>
    </dgm:pt>
    <dgm:pt modelId="{1CE92031-B5D6-42AD-A7BF-76C76C6D1DDD}">
      <dgm:prSet phldrT="[Text]" custT="1"/>
      <dgm:spPr/>
      <dgm:t>
        <a:bodyPr/>
        <a:lstStyle/>
        <a:p>
          <a:pPr algn="l"/>
          <a:r>
            <a:rPr lang="en-US" sz="1600" b="1" dirty="0" smtClean="0"/>
            <a:t>Purpose: Maintenance of the City Plan </a:t>
          </a:r>
          <a:endParaRPr lang="en-US" sz="1600" b="1" dirty="0"/>
        </a:p>
      </dgm:t>
    </dgm:pt>
    <dgm:pt modelId="{52E44023-9E46-49A2-8A2A-FF8CD4A9816C}" type="parTrans" cxnId="{E9FC249A-83AB-4F9E-8111-9EBE92B0BE43}">
      <dgm:prSet/>
      <dgm:spPr/>
      <dgm:t>
        <a:bodyPr/>
        <a:lstStyle/>
        <a:p>
          <a:endParaRPr lang="en-US"/>
        </a:p>
      </dgm:t>
    </dgm:pt>
    <dgm:pt modelId="{CA848FB2-2296-44EC-86C5-B13F2CD953CC}" type="sibTrans" cxnId="{E9FC249A-83AB-4F9E-8111-9EBE92B0BE43}">
      <dgm:prSet/>
      <dgm:spPr/>
      <dgm:t>
        <a:bodyPr/>
        <a:lstStyle/>
        <a:p>
          <a:endParaRPr lang="en-US"/>
        </a:p>
      </dgm:t>
    </dgm:pt>
    <dgm:pt modelId="{BEB44331-48C2-4174-A3ED-48088C3C4480}">
      <dgm:prSet phldrT="[Text]" custT="1"/>
      <dgm:spPr/>
      <dgm:t>
        <a:bodyPr/>
        <a:lstStyle/>
        <a:p>
          <a:pPr algn="l"/>
          <a:r>
            <a:rPr lang="en-US" sz="1800" dirty="0" smtClean="0"/>
            <a:t>Parks and Boulevards System, planned and built 1890s - 1940s</a:t>
          </a:r>
          <a:endParaRPr lang="en-US" sz="1800" dirty="0"/>
        </a:p>
      </dgm:t>
    </dgm:pt>
    <dgm:pt modelId="{F15C49B3-F1EC-4984-9F62-EE89E84144CC}" type="parTrans" cxnId="{118E906F-CD89-469D-8F47-3E0FB89B29A6}">
      <dgm:prSet/>
      <dgm:spPr/>
      <dgm:t>
        <a:bodyPr/>
        <a:lstStyle/>
        <a:p>
          <a:endParaRPr lang="en-US"/>
        </a:p>
      </dgm:t>
    </dgm:pt>
    <dgm:pt modelId="{31EA437A-6440-412C-9FC7-A56C56DD32E5}" type="sibTrans" cxnId="{118E906F-CD89-469D-8F47-3E0FB89B29A6}">
      <dgm:prSet/>
      <dgm:spPr/>
      <dgm:t>
        <a:bodyPr/>
        <a:lstStyle/>
        <a:p>
          <a:endParaRPr lang="en-US"/>
        </a:p>
      </dgm:t>
    </dgm:pt>
    <dgm:pt modelId="{07448010-B1C4-4259-A3A7-BAF0EA1E1825}">
      <dgm:prSet phldrT="[Text]" custT="1"/>
      <dgm:spPr/>
      <dgm:t>
        <a:bodyPr/>
        <a:lstStyle/>
        <a:p>
          <a:pPr algn="l"/>
          <a:r>
            <a:rPr lang="en-US" sz="1800" dirty="0" smtClean="0"/>
            <a:t>Boulevard Tax currently $1.00/ft,  and generates $600,000</a:t>
          </a:r>
          <a:r>
            <a:rPr lang="en-US" dirty="0" smtClean="0"/>
            <a:t> </a:t>
          </a:r>
          <a:endParaRPr lang="en-US" sz="1800" dirty="0"/>
        </a:p>
      </dgm:t>
    </dgm:pt>
    <dgm:pt modelId="{BB661BEB-767D-4DFD-BC27-D4FA6E1F53A9}" type="parTrans" cxnId="{D888D38C-B579-42DD-BC19-834C87133FCF}">
      <dgm:prSet/>
      <dgm:spPr/>
      <dgm:t>
        <a:bodyPr/>
        <a:lstStyle/>
        <a:p>
          <a:endParaRPr lang="en-US"/>
        </a:p>
      </dgm:t>
    </dgm:pt>
    <dgm:pt modelId="{BA6C947D-8B0C-4F3F-80B2-87742DD6DC79}" type="sibTrans" cxnId="{D888D38C-B579-42DD-BC19-834C87133FCF}">
      <dgm:prSet/>
      <dgm:spPr/>
      <dgm:t>
        <a:bodyPr/>
        <a:lstStyle/>
        <a:p>
          <a:endParaRPr lang="en-US"/>
        </a:p>
      </dgm:t>
    </dgm:pt>
    <dgm:pt modelId="{C061C0A5-56DE-4974-867F-19F7CFBB27E0}">
      <dgm:prSet custT="1"/>
      <dgm:spPr/>
      <dgm:t>
        <a:bodyPr/>
        <a:lstStyle/>
        <a:p>
          <a:pPr algn="l"/>
          <a:r>
            <a:rPr lang="en-US" sz="1800" dirty="0" smtClean="0"/>
            <a:t> Parkway Maintenance Tax levied on Land-Only, generates $6.6 million a year</a:t>
          </a:r>
          <a:endParaRPr lang="en-US" sz="1800" dirty="0"/>
        </a:p>
      </dgm:t>
    </dgm:pt>
    <dgm:pt modelId="{9FFDD9D0-F9FE-41C7-8F9D-57BECA2B9442}" type="parTrans" cxnId="{2FA58DB7-3CFB-477B-9CB8-8B53F975F002}">
      <dgm:prSet/>
      <dgm:spPr/>
      <dgm:t>
        <a:bodyPr/>
        <a:lstStyle/>
        <a:p>
          <a:endParaRPr lang="en-US"/>
        </a:p>
      </dgm:t>
    </dgm:pt>
    <dgm:pt modelId="{43E7F43D-0CF3-4246-9C63-3BEF8D4D8DF0}" type="sibTrans" cxnId="{2FA58DB7-3CFB-477B-9CB8-8B53F975F002}">
      <dgm:prSet/>
      <dgm:spPr/>
      <dgm:t>
        <a:bodyPr/>
        <a:lstStyle/>
        <a:p>
          <a:endParaRPr lang="en-US"/>
        </a:p>
      </dgm:t>
    </dgm:pt>
    <dgm:pt modelId="{DA20F776-E779-442F-907E-CE297FE26DE8}">
      <dgm:prSet phldrT="[Text]" custT="1"/>
      <dgm:spPr/>
      <dgm:t>
        <a:bodyPr/>
        <a:lstStyle/>
        <a:p>
          <a:pPr algn="l"/>
          <a:endParaRPr lang="en-US" sz="1800" dirty="0"/>
        </a:p>
      </dgm:t>
    </dgm:pt>
    <dgm:pt modelId="{92B81F29-99F6-4FB2-AB69-2AEBA39AE8CB}" type="parTrans" cxnId="{A7730A76-C3CD-42CB-8190-FC502EEF7F4F}">
      <dgm:prSet/>
      <dgm:spPr/>
      <dgm:t>
        <a:bodyPr/>
        <a:lstStyle/>
        <a:p>
          <a:endParaRPr lang="en-US"/>
        </a:p>
      </dgm:t>
    </dgm:pt>
    <dgm:pt modelId="{A50EE69C-85EF-414B-9A5E-091E55FCE96B}" type="sibTrans" cxnId="{A7730A76-C3CD-42CB-8190-FC502EEF7F4F}">
      <dgm:prSet/>
      <dgm:spPr/>
      <dgm:t>
        <a:bodyPr/>
        <a:lstStyle/>
        <a:p>
          <a:endParaRPr lang="en-US"/>
        </a:p>
      </dgm:t>
    </dgm:pt>
    <dgm:pt modelId="{970D01BF-F285-4FD0-B334-1721D09E9616}" type="pres">
      <dgm:prSet presAssocID="{B33653C5-BB18-4108-9EDB-A91D59CA8860}" presName="Name0" presStyleCnt="0">
        <dgm:presLayoutVars>
          <dgm:dir/>
          <dgm:animLvl val="lvl"/>
          <dgm:resizeHandles/>
        </dgm:presLayoutVars>
      </dgm:prSet>
      <dgm:spPr/>
      <dgm:t>
        <a:bodyPr/>
        <a:lstStyle/>
        <a:p>
          <a:endParaRPr lang="en-US"/>
        </a:p>
      </dgm:t>
    </dgm:pt>
    <dgm:pt modelId="{52A36C55-A723-43FC-B83A-73C44A95EADD}" type="pres">
      <dgm:prSet presAssocID="{907FA925-ED1F-4F4B-8A3F-28F025A4D86D}" presName="linNode" presStyleCnt="0"/>
      <dgm:spPr/>
      <dgm:t>
        <a:bodyPr/>
        <a:lstStyle/>
        <a:p>
          <a:endParaRPr lang="en-US"/>
        </a:p>
      </dgm:t>
    </dgm:pt>
    <dgm:pt modelId="{AF7D8D3C-3061-4A24-AE29-D3EFCC5ACD2F}" type="pres">
      <dgm:prSet presAssocID="{907FA925-ED1F-4F4B-8A3F-28F025A4D86D}" presName="parentShp" presStyleLbl="node1" presStyleIdx="0" presStyleCnt="3" custScaleX="76131" custLinFactNeighborX="-5" custLinFactNeighborY="10323">
        <dgm:presLayoutVars>
          <dgm:bulletEnabled val="1"/>
        </dgm:presLayoutVars>
      </dgm:prSet>
      <dgm:spPr/>
      <dgm:t>
        <a:bodyPr/>
        <a:lstStyle/>
        <a:p>
          <a:endParaRPr lang="en-US"/>
        </a:p>
      </dgm:t>
    </dgm:pt>
    <dgm:pt modelId="{380DFACF-68EE-4BE4-A437-AF50C6941A5F}" type="pres">
      <dgm:prSet presAssocID="{907FA925-ED1F-4F4B-8A3F-28F025A4D86D}" presName="childShp" presStyleLbl="bgAccFollowNode1" presStyleIdx="0" presStyleCnt="3" custScaleX="116392" custLinFactNeighborX="12528" custLinFactNeighborY="5161">
        <dgm:presLayoutVars>
          <dgm:bulletEnabled val="1"/>
        </dgm:presLayoutVars>
      </dgm:prSet>
      <dgm:spPr/>
      <dgm:t>
        <a:bodyPr/>
        <a:lstStyle/>
        <a:p>
          <a:endParaRPr lang="en-US"/>
        </a:p>
      </dgm:t>
    </dgm:pt>
    <dgm:pt modelId="{DB3AA407-576A-4F5C-B467-4CEAEF3C230A}" type="pres">
      <dgm:prSet presAssocID="{31B5A7D6-AAF8-460E-A806-8FF84B7D6AFC}" presName="spacing" presStyleCnt="0"/>
      <dgm:spPr/>
      <dgm:t>
        <a:bodyPr/>
        <a:lstStyle/>
        <a:p>
          <a:endParaRPr lang="en-US"/>
        </a:p>
      </dgm:t>
    </dgm:pt>
    <dgm:pt modelId="{DC9BF537-D5CD-46AB-86FE-830187BE6528}" type="pres">
      <dgm:prSet presAssocID="{DD700C4A-84EC-4235-A186-A4EFD12739E1}" presName="linNode" presStyleCnt="0"/>
      <dgm:spPr/>
      <dgm:t>
        <a:bodyPr/>
        <a:lstStyle/>
        <a:p>
          <a:endParaRPr lang="en-US"/>
        </a:p>
      </dgm:t>
    </dgm:pt>
    <dgm:pt modelId="{CE92F440-0BDC-4520-A53A-472CBC4607A0}" type="pres">
      <dgm:prSet presAssocID="{DD700C4A-84EC-4235-A186-A4EFD12739E1}" presName="parentShp" presStyleLbl="node1" presStyleIdx="1" presStyleCnt="3" custLinFactNeighborX="-8196" custLinFactNeighborY="3548">
        <dgm:presLayoutVars>
          <dgm:bulletEnabled val="1"/>
        </dgm:presLayoutVars>
      </dgm:prSet>
      <dgm:spPr/>
      <dgm:t>
        <a:bodyPr/>
        <a:lstStyle/>
        <a:p>
          <a:endParaRPr lang="en-US"/>
        </a:p>
      </dgm:t>
    </dgm:pt>
    <dgm:pt modelId="{EBB963AF-1962-49D1-BAEE-D1D42CA6668B}" type="pres">
      <dgm:prSet presAssocID="{DD700C4A-84EC-4235-A186-A4EFD12739E1}" presName="childShp" presStyleLbl="bgAccFollowNode1" presStyleIdx="1" presStyleCnt="3" custScaleX="152170" custLinFactNeighborX="2173" custLinFactNeighborY="3548">
        <dgm:presLayoutVars>
          <dgm:bulletEnabled val="1"/>
        </dgm:presLayoutVars>
      </dgm:prSet>
      <dgm:spPr/>
      <dgm:t>
        <a:bodyPr/>
        <a:lstStyle/>
        <a:p>
          <a:endParaRPr lang="en-US"/>
        </a:p>
      </dgm:t>
    </dgm:pt>
    <dgm:pt modelId="{DD5E271B-6535-43F8-8095-B2FE872322A9}" type="pres">
      <dgm:prSet presAssocID="{F41083EC-3588-4D34-99DD-398EA4BCE756}" presName="spacing" presStyleCnt="0"/>
      <dgm:spPr/>
      <dgm:t>
        <a:bodyPr/>
        <a:lstStyle/>
        <a:p>
          <a:endParaRPr lang="en-US"/>
        </a:p>
      </dgm:t>
    </dgm:pt>
    <dgm:pt modelId="{43724B1A-7289-4DAD-8B69-E63A42949EEF}" type="pres">
      <dgm:prSet presAssocID="{1CE92031-B5D6-42AD-A7BF-76C76C6D1DDD}" presName="linNode" presStyleCnt="0"/>
      <dgm:spPr/>
      <dgm:t>
        <a:bodyPr/>
        <a:lstStyle/>
        <a:p>
          <a:endParaRPr lang="en-US"/>
        </a:p>
      </dgm:t>
    </dgm:pt>
    <dgm:pt modelId="{2DAB4D64-7EE7-4EBB-90B3-2B0F1B6EFD4B}" type="pres">
      <dgm:prSet presAssocID="{1CE92031-B5D6-42AD-A7BF-76C76C6D1DDD}" presName="parentShp" presStyleLbl="node1" presStyleIdx="2" presStyleCnt="3" custLinFactNeighborX="-24590" custLinFactNeighborY="-3226">
        <dgm:presLayoutVars>
          <dgm:bulletEnabled val="1"/>
        </dgm:presLayoutVars>
      </dgm:prSet>
      <dgm:spPr/>
      <dgm:t>
        <a:bodyPr/>
        <a:lstStyle/>
        <a:p>
          <a:endParaRPr lang="en-US"/>
        </a:p>
      </dgm:t>
    </dgm:pt>
    <dgm:pt modelId="{5199AC73-9D94-4CD1-9FD2-09B444A7CCE3}" type="pres">
      <dgm:prSet presAssocID="{1CE92031-B5D6-42AD-A7BF-76C76C6D1DDD}" presName="childShp" presStyleLbl="bgAccFollowNode1" presStyleIdx="2" presStyleCnt="3" custScaleX="140437" custLinFactNeighborX="1850" custLinFactNeighborY="1935">
        <dgm:presLayoutVars>
          <dgm:bulletEnabled val="1"/>
        </dgm:presLayoutVars>
      </dgm:prSet>
      <dgm:spPr/>
      <dgm:t>
        <a:bodyPr/>
        <a:lstStyle/>
        <a:p>
          <a:endParaRPr lang="en-US"/>
        </a:p>
      </dgm:t>
    </dgm:pt>
  </dgm:ptLst>
  <dgm:cxnLst>
    <dgm:cxn modelId="{E9FC249A-83AB-4F9E-8111-9EBE92B0BE43}" srcId="{B33653C5-BB18-4108-9EDB-A91D59CA8860}" destId="{1CE92031-B5D6-42AD-A7BF-76C76C6D1DDD}" srcOrd="2" destOrd="0" parTransId="{52E44023-9E46-49A2-8A2A-FF8CD4A9816C}" sibTransId="{CA848FB2-2296-44EC-86C5-B13F2CD953CC}"/>
    <dgm:cxn modelId="{3E47DAAF-C325-4D90-9909-94A23C452C4C}" type="presOf" srcId="{BEB44331-48C2-4174-A3ED-48088C3C4480}" destId="{380DFACF-68EE-4BE4-A437-AF50C6941A5F}" srcOrd="0" destOrd="0" presId="urn:microsoft.com/office/officeart/2005/8/layout/vList6"/>
    <dgm:cxn modelId="{02EDB29D-0E5F-4CAE-80C8-95C931A20309}" type="presOf" srcId="{10ECB057-33D5-429F-930F-29DBD5616232}" destId="{EBB963AF-1962-49D1-BAEE-D1D42CA6668B}" srcOrd="0" destOrd="1" presId="urn:microsoft.com/office/officeart/2005/8/layout/vList6"/>
    <dgm:cxn modelId="{C4B2D301-1F4B-447B-B417-756CBB6E76CD}" type="presOf" srcId="{DA20F776-E779-442F-907E-CE297FE26DE8}" destId="{380DFACF-68EE-4BE4-A437-AF50C6941A5F}" srcOrd="0" destOrd="1" presId="urn:microsoft.com/office/officeart/2005/8/layout/vList6"/>
    <dgm:cxn modelId="{2FA58DB7-3CFB-477B-9CB8-8B53F975F002}" srcId="{1CE92031-B5D6-42AD-A7BF-76C76C6D1DDD}" destId="{C061C0A5-56DE-4974-867F-19F7CFBB27E0}" srcOrd="0" destOrd="0" parTransId="{9FFDD9D0-F9FE-41C7-8F9D-57BECA2B9442}" sibTransId="{43E7F43D-0CF3-4246-9C63-3BEF8D4D8DF0}"/>
    <dgm:cxn modelId="{7E59AEF0-FE41-454F-88CA-DF00DFF2636A}" type="presOf" srcId="{DD700C4A-84EC-4235-A186-A4EFD12739E1}" destId="{CE92F440-0BDC-4520-A53A-472CBC4607A0}" srcOrd="0" destOrd="0" presId="urn:microsoft.com/office/officeart/2005/8/layout/vList6"/>
    <dgm:cxn modelId="{52434C04-DA41-4972-883E-F0754AC7CBE7}" srcId="{B33653C5-BB18-4108-9EDB-A91D59CA8860}" destId="{907FA925-ED1F-4F4B-8A3F-28F025A4D86D}" srcOrd="0" destOrd="0" parTransId="{E1D6B23B-2FA8-4E80-84D7-1527B5CA9E4D}" sibTransId="{31B5A7D6-AAF8-460E-A806-8FF84B7D6AFC}"/>
    <dgm:cxn modelId="{7F47B7B5-3DB4-4997-BEF1-BF481970644E}" type="presOf" srcId="{C061C0A5-56DE-4974-867F-19F7CFBB27E0}" destId="{5199AC73-9D94-4CD1-9FD2-09B444A7CCE3}" srcOrd="0" destOrd="0" presId="urn:microsoft.com/office/officeart/2005/8/layout/vList6"/>
    <dgm:cxn modelId="{1FFAEE36-40A2-426E-BBCA-82BC972B80EF}" srcId="{DD700C4A-84EC-4235-A186-A4EFD12739E1}" destId="{10ECB057-33D5-429F-930F-29DBD5616232}" srcOrd="1" destOrd="0" parTransId="{E177B464-76C1-4639-95A4-022B5A3B2C7D}" sibTransId="{72E01BE4-E878-4771-BFDC-F2EE94FD2AE2}"/>
    <dgm:cxn modelId="{2402F5F1-F986-433D-9219-A29FBC6605F4}" type="presOf" srcId="{B33653C5-BB18-4108-9EDB-A91D59CA8860}" destId="{970D01BF-F285-4FD0-B334-1721D09E9616}" srcOrd="0" destOrd="0" presId="urn:microsoft.com/office/officeart/2005/8/layout/vList6"/>
    <dgm:cxn modelId="{A7730A76-C3CD-42CB-8190-FC502EEF7F4F}" srcId="{907FA925-ED1F-4F4B-8A3F-28F025A4D86D}" destId="{DA20F776-E779-442F-907E-CE297FE26DE8}" srcOrd="1" destOrd="0" parTransId="{92B81F29-99F6-4FB2-AB69-2AEBA39AE8CB}" sibTransId="{A50EE69C-85EF-414B-9A5E-091E55FCE96B}"/>
    <dgm:cxn modelId="{D888D38C-B579-42DD-BC19-834C87133FCF}" srcId="{DD700C4A-84EC-4235-A186-A4EFD12739E1}" destId="{07448010-B1C4-4259-A3A7-BAF0EA1E1825}" srcOrd="0" destOrd="0" parTransId="{BB661BEB-767D-4DFD-BC27-D4FA6E1F53A9}" sibTransId="{BA6C947D-8B0C-4F3F-80B2-87742DD6DC79}"/>
    <dgm:cxn modelId="{118E906F-CD89-469D-8F47-3E0FB89B29A6}" srcId="{907FA925-ED1F-4F4B-8A3F-28F025A4D86D}" destId="{BEB44331-48C2-4174-A3ED-48088C3C4480}" srcOrd="0" destOrd="0" parTransId="{F15C49B3-F1EC-4984-9F62-EE89E84144CC}" sibTransId="{31EA437A-6440-412C-9FC7-A56C56DD32E5}"/>
    <dgm:cxn modelId="{0C7AA846-4F11-4426-80C0-F11559FF8083}" type="presOf" srcId="{07448010-B1C4-4259-A3A7-BAF0EA1E1825}" destId="{EBB963AF-1962-49D1-BAEE-D1D42CA6668B}" srcOrd="0" destOrd="0" presId="urn:microsoft.com/office/officeart/2005/8/layout/vList6"/>
    <dgm:cxn modelId="{3B862E9B-5E96-42FD-AD45-3D770BAB669B}" type="presOf" srcId="{1CE92031-B5D6-42AD-A7BF-76C76C6D1DDD}" destId="{2DAB4D64-7EE7-4EBB-90B3-2B0F1B6EFD4B}" srcOrd="0" destOrd="0" presId="urn:microsoft.com/office/officeart/2005/8/layout/vList6"/>
    <dgm:cxn modelId="{714FF4AB-DC0B-4D2E-87A9-9C2DF9A04664}" type="presOf" srcId="{907FA925-ED1F-4F4B-8A3F-28F025A4D86D}" destId="{AF7D8D3C-3061-4A24-AE29-D3EFCC5ACD2F}" srcOrd="0" destOrd="0" presId="urn:microsoft.com/office/officeart/2005/8/layout/vList6"/>
    <dgm:cxn modelId="{98C7516C-4478-45B9-BCD8-7E0901C8543B}" srcId="{B33653C5-BB18-4108-9EDB-A91D59CA8860}" destId="{DD700C4A-84EC-4235-A186-A4EFD12739E1}" srcOrd="1" destOrd="0" parTransId="{714006A1-E83B-4AD3-9DFE-F862B9955C66}" sibTransId="{F41083EC-3588-4D34-99DD-398EA4BCE756}"/>
    <dgm:cxn modelId="{E69210CE-0F91-4F1A-A3DC-BEA42046FBEF}" type="presParOf" srcId="{970D01BF-F285-4FD0-B334-1721D09E9616}" destId="{52A36C55-A723-43FC-B83A-73C44A95EADD}" srcOrd="0" destOrd="0" presId="urn:microsoft.com/office/officeart/2005/8/layout/vList6"/>
    <dgm:cxn modelId="{87E8E3BD-6ACD-4D62-A8AF-5BECC2DB96C4}" type="presParOf" srcId="{52A36C55-A723-43FC-B83A-73C44A95EADD}" destId="{AF7D8D3C-3061-4A24-AE29-D3EFCC5ACD2F}" srcOrd="0" destOrd="0" presId="urn:microsoft.com/office/officeart/2005/8/layout/vList6"/>
    <dgm:cxn modelId="{A04AEC7C-BE13-44D8-8098-3B0BEF869D4E}" type="presParOf" srcId="{52A36C55-A723-43FC-B83A-73C44A95EADD}" destId="{380DFACF-68EE-4BE4-A437-AF50C6941A5F}" srcOrd="1" destOrd="0" presId="urn:microsoft.com/office/officeart/2005/8/layout/vList6"/>
    <dgm:cxn modelId="{2E6F5CB7-7B39-442B-9E41-6AE4F193FBFF}" type="presParOf" srcId="{970D01BF-F285-4FD0-B334-1721D09E9616}" destId="{DB3AA407-576A-4F5C-B467-4CEAEF3C230A}" srcOrd="1" destOrd="0" presId="urn:microsoft.com/office/officeart/2005/8/layout/vList6"/>
    <dgm:cxn modelId="{2A22DF4F-4330-4C28-8EDD-97CF54DB5AF9}" type="presParOf" srcId="{970D01BF-F285-4FD0-B334-1721D09E9616}" destId="{DC9BF537-D5CD-46AB-86FE-830187BE6528}" srcOrd="2" destOrd="0" presId="urn:microsoft.com/office/officeart/2005/8/layout/vList6"/>
    <dgm:cxn modelId="{97A23754-49A7-4A90-AE50-1E92996942CA}" type="presParOf" srcId="{DC9BF537-D5CD-46AB-86FE-830187BE6528}" destId="{CE92F440-0BDC-4520-A53A-472CBC4607A0}" srcOrd="0" destOrd="0" presId="urn:microsoft.com/office/officeart/2005/8/layout/vList6"/>
    <dgm:cxn modelId="{2A446F70-675B-4064-8514-4CEE8B93938C}" type="presParOf" srcId="{DC9BF537-D5CD-46AB-86FE-830187BE6528}" destId="{EBB963AF-1962-49D1-BAEE-D1D42CA6668B}" srcOrd="1" destOrd="0" presId="urn:microsoft.com/office/officeart/2005/8/layout/vList6"/>
    <dgm:cxn modelId="{ABA0FD89-BB41-49FB-A50B-42394FBFB7A8}" type="presParOf" srcId="{970D01BF-F285-4FD0-B334-1721D09E9616}" destId="{DD5E271B-6535-43F8-8095-B2FE872322A9}" srcOrd="3" destOrd="0" presId="urn:microsoft.com/office/officeart/2005/8/layout/vList6"/>
    <dgm:cxn modelId="{9DEB868B-970E-4554-8BCF-B6B30A841C1C}" type="presParOf" srcId="{970D01BF-F285-4FD0-B334-1721D09E9616}" destId="{43724B1A-7289-4DAD-8B69-E63A42949EEF}" srcOrd="4" destOrd="0" presId="urn:microsoft.com/office/officeart/2005/8/layout/vList6"/>
    <dgm:cxn modelId="{0881B0E7-1DFF-4484-9F07-0FE26EA0C4B4}" type="presParOf" srcId="{43724B1A-7289-4DAD-8B69-E63A42949EEF}" destId="{2DAB4D64-7EE7-4EBB-90B3-2B0F1B6EFD4B}" srcOrd="0" destOrd="0" presId="urn:microsoft.com/office/officeart/2005/8/layout/vList6"/>
    <dgm:cxn modelId="{AEA113DC-001D-45CB-B621-0D2B2D1C84DC}" type="presParOf" srcId="{43724B1A-7289-4DAD-8B69-E63A42949EEF}" destId="{5199AC73-9D94-4CD1-9FD2-09B444A7CCE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3653C5-BB18-4108-9EDB-A91D59CA8860}" type="doc">
      <dgm:prSet loTypeId="urn:microsoft.com/office/officeart/2005/8/layout/vList6" loCatId="list" qsTypeId="urn:microsoft.com/office/officeart/2005/8/quickstyle/simple1" qsCatId="simple" csTypeId="urn:microsoft.com/office/officeart/2005/8/colors/colorful2" csCatId="colorful" phldr="1"/>
      <dgm:spPr/>
      <dgm:t>
        <a:bodyPr/>
        <a:lstStyle/>
        <a:p>
          <a:endParaRPr lang="en-US"/>
        </a:p>
      </dgm:t>
    </dgm:pt>
    <dgm:pt modelId="{907FA925-ED1F-4F4B-8A3F-28F025A4D86D}">
      <dgm:prSet phldrT="[Text]"/>
      <dgm:spPr/>
      <dgm:t>
        <a:bodyPr/>
        <a:lstStyle/>
        <a:p>
          <a:pPr algn="l"/>
          <a:r>
            <a:rPr lang="en-US" dirty="0" smtClean="0"/>
            <a:t>Regional Tax Base Sharing</a:t>
          </a:r>
          <a:endParaRPr lang="en-US" dirty="0"/>
        </a:p>
      </dgm:t>
    </dgm:pt>
    <dgm:pt modelId="{E1D6B23B-2FA8-4E80-84D7-1527B5CA9E4D}" type="parTrans" cxnId="{52434C04-DA41-4972-883E-F0754AC7CBE7}">
      <dgm:prSet/>
      <dgm:spPr/>
      <dgm:t>
        <a:bodyPr/>
        <a:lstStyle/>
        <a:p>
          <a:endParaRPr lang="en-US"/>
        </a:p>
      </dgm:t>
    </dgm:pt>
    <dgm:pt modelId="{31B5A7D6-AAF8-460E-A806-8FF84B7D6AFC}" type="sibTrans" cxnId="{52434C04-DA41-4972-883E-F0754AC7CBE7}">
      <dgm:prSet/>
      <dgm:spPr/>
      <dgm:t>
        <a:bodyPr/>
        <a:lstStyle/>
        <a:p>
          <a:endParaRPr lang="en-US"/>
        </a:p>
      </dgm:t>
    </dgm:pt>
    <dgm:pt modelId="{DD700C4A-84EC-4235-A186-A4EFD12739E1}">
      <dgm:prSet phldrT="[Text]"/>
      <dgm:spPr/>
      <dgm:t>
        <a:bodyPr/>
        <a:lstStyle/>
        <a:p>
          <a:pPr algn="l"/>
          <a:r>
            <a:rPr lang="en-US" dirty="0" smtClean="0"/>
            <a:t>Revenue: Land Value</a:t>
          </a:r>
          <a:endParaRPr lang="en-US" dirty="0"/>
        </a:p>
      </dgm:t>
    </dgm:pt>
    <dgm:pt modelId="{714006A1-E83B-4AD3-9DFE-F862B9955C66}" type="parTrans" cxnId="{98C7516C-4478-45B9-BCD8-7E0901C8543B}">
      <dgm:prSet/>
      <dgm:spPr/>
      <dgm:t>
        <a:bodyPr/>
        <a:lstStyle/>
        <a:p>
          <a:endParaRPr lang="en-US"/>
        </a:p>
      </dgm:t>
    </dgm:pt>
    <dgm:pt modelId="{F41083EC-3588-4D34-99DD-398EA4BCE756}" type="sibTrans" cxnId="{98C7516C-4478-45B9-BCD8-7E0901C8543B}">
      <dgm:prSet/>
      <dgm:spPr/>
      <dgm:t>
        <a:bodyPr/>
        <a:lstStyle/>
        <a:p>
          <a:endParaRPr lang="en-US"/>
        </a:p>
      </dgm:t>
    </dgm:pt>
    <dgm:pt modelId="{10ECB057-33D5-429F-930F-29DBD5616232}">
      <dgm:prSet/>
      <dgm:spPr/>
      <dgm:t>
        <a:bodyPr/>
        <a:lstStyle/>
        <a:p>
          <a:pPr algn="l"/>
          <a:endParaRPr lang="en-US" sz="2000" dirty="0"/>
        </a:p>
      </dgm:t>
    </dgm:pt>
    <dgm:pt modelId="{E177B464-76C1-4639-95A4-022B5A3B2C7D}" type="parTrans" cxnId="{1FFAEE36-40A2-426E-BBCA-82BC972B80EF}">
      <dgm:prSet/>
      <dgm:spPr/>
      <dgm:t>
        <a:bodyPr/>
        <a:lstStyle/>
        <a:p>
          <a:endParaRPr lang="en-US"/>
        </a:p>
      </dgm:t>
    </dgm:pt>
    <dgm:pt modelId="{72E01BE4-E878-4771-BFDC-F2EE94FD2AE2}" type="sibTrans" cxnId="{1FFAEE36-40A2-426E-BBCA-82BC972B80EF}">
      <dgm:prSet/>
      <dgm:spPr/>
      <dgm:t>
        <a:bodyPr/>
        <a:lstStyle/>
        <a:p>
          <a:endParaRPr lang="en-US"/>
        </a:p>
      </dgm:t>
    </dgm:pt>
    <dgm:pt modelId="{1CE92031-B5D6-42AD-A7BF-76C76C6D1DDD}">
      <dgm:prSet phldrT="[Text]"/>
      <dgm:spPr/>
      <dgm:t>
        <a:bodyPr/>
        <a:lstStyle/>
        <a:p>
          <a:pPr algn="l"/>
          <a:r>
            <a:rPr lang="en-US" dirty="0" smtClean="0"/>
            <a:t>Purpose: Broad-based economic benefit</a:t>
          </a:r>
          <a:endParaRPr lang="en-US" dirty="0"/>
        </a:p>
      </dgm:t>
    </dgm:pt>
    <dgm:pt modelId="{52E44023-9E46-49A2-8A2A-FF8CD4A9816C}" type="parTrans" cxnId="{E9FC249A-83AB-4F9E-8111-9EBE92B0BE43}">
      <dgm:prSet/>
      <dgm:spPr/>
      <dgm:t>
        <a:bodyPr/>
        <a:lstStyle/>
        <a:p>
          <a:endParaRPr lang="en-US"/>
        </a:p>
      </dgm:t>
    </dgm:pt>
    <dgm:pt modelId="{CA848FB2-2296-44EC-86C5-B13F2CD953CC}" type="sibTrans" cxnId="{E9FC249A-83AB-4F9E-8111-9EBE92B0BE43}">
      <dgm:prSet/>
      <dgm:spPr/>
      <dgm:t>
        <a:bodyPr/>
        <a:lstStyle/>
        <a:p>
          <a:endParaRPr lang="en-US"/>
        </a:p>
      </dgm:t>
    </dgm:pt>
    <dgm:pt modelId="{BEB44331-48C2-4174-A3ED-48088C3C4480}">
      <dgm:prSet phldrT="[Text]" custT="1"/>
      <dgm:spPr/>
      <dgm:t>
        <a:bodyPr/>
        <a:lstStyle/>
        <a:p>
          <a:pPr algn="l"/>
          <a:r>
            <a:rPr lang="en-US" sz="1800" dirty="0" smtClean="0"/>
            <a:t>Berkshire County MA: Stark Division of Poverty and Wealth</a:t>
          </a:r>
          <a:endParaRPr lang="en-US" sz="1800" dirty="0"/>
        </a:p>
      </dgm:t>
    </dgm:pt>
    <dgm:pt modelId="{F15C49B3-F1EC-4984-9F62-EE89E84144CC}" type="parTrans" cxnId="{118E906F-CD89-469D-8F47-3E0FB89B29A6}">
      <dgm:prSet/>
      <dgm:spPr/>
      <dgm:t>
        <a:bodyPr/>
        <a:lstStyle/>
        <a:p>
          <a:endParaRPr lang="en-US"/>
        </a:p>
      </dgm:t>
    </dgm:pt>
    <dgm:pt modelId="{31EA437A-6440-412C-9FC7-A56C56DD32E5}" type="sibTrans" cxnId="{118E906F-CD89-469D-8F47-3E0FB89B29A6}">
      <dgm:prSet/>
      <dgm:spPr/>
      <dgm:t>
        <a:bodyPr/>
        <a:lstStyle/>
        <a:p>
          <a:endParaRPr lang="en-US"/>
        </a:p>
      </dgm:t>
    </dgm:pt>
    <dgm:pt modelId="{07448010-B1C4-4259-A3A7-BAF0EA1E1825}">
      <dgm:prSet phldrT="[Text]" custT="1"/>
      <dgm:spPr/>
      <dgm:t>
        <a:bodyPr/>
        <a:lstStyle/>
        <a:p>
          <a:pPr algn="l"/>
          <a:r>
            <a:rPr lang="en-US" sz="1800" dirty="0" smtClean="0"/>
            <a:t>A regional LVT shares benefits created by   state and local investment</a:t>
          </a:r>
          <a:endParaRPr lang="en-US" sz="1800" dirty="0"/>
        </a:p>
      </dgm:t>
    </dgm:pt>
    <dgm:pt modelId="{BB661BEB-767D-4DFD-BC27-D4FA6E1F53A9}" type="parTrans" cxnId="{D888D38C-B579-42DD-BC19-834C87133FCF}">
      <dgm:prSet/>
      <dgm:spPr/>
      <dgm:t>
        <a:bodyPr/>
        <a:lstStyle/>
        <a:p>
          <a:endParaRPr lang="en-US"/>
        </a:p>
      </dgm:t>
    </dgm:pt>
    <dgm:pt modelId="{BA6C947D-8B0C-4F3F-80B2-87742DD6DC79}" type="sibTrans" cxnId="{D888D38C-B579-42DD-BC19-834C87133FCF}">
      <dgm:prSet/>
      <dgm:spPr/>
      <dgm:t>
        <a:bodyPr/>
        <a:lstStyle/>
        <a:p>
          <a:endParaRPr lang="en-US"/>
        </a:p>
      </dgm:t>
    </dgm:pt>
    <dgm:pt modelId="{C061C0A5-56DE-4974-867F-19F7CFBB27E0}">
      <dgm:prSet custT="1"/>
      <dgm:spPr/>
      <dgm:t>
        <a:bodyPr/>
        <a:lstStyle/>
        <a:p>
          <a:pPr algn="l"/>
          <a:r>
            <a:rPr lang="en-US" sz="1800" dirty="0" smtClean="0"/>
            <a:t> Wealthier towns assist but are not dragged down economically. </a:t>
          </a:r>
          <a:endParaRPr lang="en-US" sz="1800" dirty="0"/>
        </a:p>
      </dgm:t>
    </dgm:pt>
    <dgm:pt modelId="{9FFDD9D0-F9FE-41C7-8F9D-57BECA2B9442}" type="parTrans" cxnId="{2FA58DB7-3CFB-477B-9CB8-8B53F975F002}">
      <dgm:prSet/>
      <dgm:spPr/>
      <dgm:t>
        <a:bodyPr/>
        <a:lstStyle/>
        <a:p>
          <a:endParaRPr lang="en-US"/>
        </a:p>
      </dgm:t>
    </dgm:pt>
    <dgm:pt modelId="{43E7F43D-0CF3-4246-9C63-3BEF8D4D8DF0}" type="sibTrans" cxnId="{2FA58DB7-3CFB-477B-9CB8-8B53F975F002}">
      <dgm:prSet/>
      <dgm:spPr/>
      <dgm:t>
        <a:bodyPr/>
        <a:lstStyle/>
        <a:p>
          <a:endParaRPr lang="en-US"/>
        </a:p>
      </dgm:t>
    </dgm:pt>
    <dgm:pt modelId="{DA20F776-E779-442F-907E-CE297FE26DE8}">
      <dgm:prSet phldrT="[Text]" custT="1"/>
      <dgm:spPr/>
      <dgm:t>
        <a:bodyPr/>
        <a:lstStyle/>
        <a:p>
          <a:pPr algn="l"/>
          <a:endParaRPr lang="en-US" sz="1800" dirty="0"/>
        </a:p>
      </dgm:t>
    </dgm:pt>
    <dgm:pt modelId="{92B81F29-99F6-4FB2-AB69-2AEBA39AE8CB}" type="parTrans" cxnId="{A7730A76-C3CD-42CB-8190-FC502EEF7F4F}">
      <dgm:prSet/>
      <dgm:spPr/>
      <dgm:t>
        <a:bodyPr/>
        <a:lstStyle/>
        <a:p>
          <a:endParaRPr lang="en-US"/>
        </a:p>
      </dgm:t>
    </dgm:pt>
    <dgm:pt modelId="{A50EE69C-85EF-414B-9A5E-091E55FCE96B}" type="sibTrans" cxnId="{A7730A76-C3CD-42CB-8190-FC502EEF7F4F}">
      <dgm:prSet/>
      <dgm:spPr/>
      <dgm:t>
        <a:bodyPr/>
        <a:lstStyle/>
        <a:p>
          <a:endParaRPr lang="en-US"/>
        </a:p>
      </dgm:t>
    </dgm:pt>
    <dgm:pt modelId="{970D01BF-F285-4FD0-B334-1721D09E9616}" type="pres">
      <dgm:prSet presAssocID="{B33653C5-BB18-4108-9EDB-A91D59CA8860}" presName="Name0" presStyleCnt="0">
        <dgm:presLayoutVars>
          <dgm:dir/>
          <dgm:animLvl val="lvl"/>
          <dgm:resizeHandles/>
        </dgm:presLayoutVars>
      </dgm:prSet>
      <dgm:spPr/>
      <dgm:t>
        <a:bodyPr/>
        <a:lstStyle/>
        <a:p>
          <a:endParaRPr lang="en-US"/>
        </a:p>
      </dgm:t>
    </dgm:pt>
    <dgm:pt modelId="{52A36C55-A723-43FC-B83A-73C44A95EADD}" type="pres">
      <dgm:prSet presAssocID="{907FA925-ED1F-4F4B-8A3F-28F025A4D86D}" presName="linNode" presStyleCnt="0"/>
      <dgm:spPr/>
      <dgm:t>
        <a:bodyPr/>
        <a:lstStyle/>
        <a:p>
          <a:endParaRPr lang="en-US"/>
        </a:p>
      </dgm:t>
    </dgm:pt>
    <dgm:pt modelId="{AF7D8D3C-3061-4A24-AE29-D3EFCC5ACD2F}" type="pres">
      <dgm:prSet presAssocID="{907FA925-ED1F-4F4B-8A3F-28F025A4D86D}" presName="parentShp" presStyleLbl="node1" presStyleIdx="0" presStyleCnt="3" custScaleX="76131" custLinFactNeighborX="-5" custLinFactNeighborY="5161">
        <dgm:presLayoutVars>
          <dgm:bulletEnabled val="1"/>
        </dgm:presLayoutVars>
      </dgm:prSet>
      <dgm:spPr/>
      <dgm:t>
        <a:bodyPr/>
        <a:lstStyle/>
        <a:p>
          <a:endParaRPr lang="en-US"/>
        </a:p>
      </dgm:t>
    </dgm:pt>
    <dgm:pt modelId="{380DFACF-68EE-4BE4-A437-AF50C6941A5F}" type="pres">
      <dgm:prSet presAssocID="{907FA925-ED1F-4F4B-8A3F-28F025A4D86D}" presName="childShp" presStyleLbl="bgAccFollowNode1" presStyleIdx="0" presStyleCnt="3" custScaleX="116392" custLinFactNeighborX="12528" custLinFactNeighborY="5161">
        <dgm:presLayoutVars>
          <dgm:bulletEnabled val="1"/>
        </dgm:presLayoutVars>
      </dgm:prSet>
      <dgm:spPr/>
      <dgm:t>
        <a:bodyPr/>
        <a:lstStyle/>
        <a:p>
          <a:endParaRPr lang="en-US"/>
        </a:p>
      </dgm:t>
    </dgm:pt>
    <dgm:pt modelId="{DB3AA407-576A-4F5C-B467-4CEAEF3C230A}" type="pres">
      <dgm:prSet presAssocID="{31B5A7D6-AAF8-460E-A806-8FF84B7D6AFC}" presName="spacing" presStyleCnt="0"/>
      <dgm:spPr/>
      <dgm:t>
        <a:bodyPr/>
        <a:lstStyle/>
        <a:p>
          <a:endParaRPr lang="en-US"/>
        </a:p>
      </dgm:t>
    </dgm:pt>
    <dgm:pt modelId="{DC9BF537-D5CD-46AB-86FE-830187BE6528}" type="pres">
      <dgm:prSet presAssocID="{DD700C4A-84EC-4235-A186-A4EFD12739E1}" presName="linNode" presStyleCnt="0"/>
      <dgm:spPr/>
      <dgm:t>
        <a:bodyPr/>
        <a:lstStyle/>
        <a:p>
          <a:endParaRPr lang="en-US"/>
        </a:p>
      </dgm:t>
    </dgm:pt>
    <dgm:pt modelId="{CE92F440-0BDC-4520-A53A-472CBC4607A0}" type="pres">
      <dgm:prSet presAssocID="{DD700C4A-84EC-4235-A186-A4EFD12739E1}" presName="parentShp" presStyleLbl="node1" presStyleIdx="1" presStyleCnt="3" custLinFactNeighborX="-8196" custLinFactNeighborY="3548">
        <dgm:presLayoutVars>
          <dgm:bulletEnabled val="1"/>
        </dgm:presLayoutVars>
      </dgm:prSet>
      <dgm:spPr/>
      <dgm:t>
        <a:bodyPr/>
        <a:lstStyle/>
        <a:p>
          <a:endParaRPr lang="en-US"/>
        </a:p>
      </dgm:t>
    </dgm:pt>
    <dgm:pt modelId="{EBB963AF-1962-49D1-BAEE-D1D42CA6668B}" type="pres">
      <dgm:prSet presAssocID="{DD700C4A-84EC-4235-A186-A4EFD12739E1}" presName="childShp" presStyleLbl="bgAccFollowNode1" presStyleIdx="1" presStyleCnt="3" custScaleX="152170" custLinFactNeighborX="2173" custLinFactNeighborY="3548">
        <dgm:presLayoutVars>
          <dgm:bulletEnabled val="1"/>
        </dgm:presLayoutVars>
      </dgm:prSet>
      <dgm:spPr/>
      <dgm:t>
        <a:bodyPr/>
        <a:lstStyle/>
        <a:p>
          <a:endParaRPr lang="en-US"/>
        </a:p>
      </dgm:t>
    </dgm:pt>
    <dgm:pt modelId="{DD5E271B-6535-43F8-8095-B2FE872322A9}" type="pres">
      <dgm:prSet presAssocID="{F41083EC-3588-4D34-99DD-398EA4BCE756}" presName="spacing" presStyleCnt="0"/>
      <dgm:spPr/>
      <dgm:t>
        <a:bodyPr/>
        <a:lstStyle/>
        <a:p>
          <a:endParaRPr lang="en-US"/>
        </a:p>
      </dgm:t>
    </dgm:pt>
    <dgm:pt modelId="{43724B1A-7289-4DAD-8B69-E63A42949EEF}" type="pres">
      <dgm:prSet presAssocID="{1CE92031-B5D6-42AD-A7BF-76C76C6D1DDD}" presName="linNode" presStyleCnt="0"/>
      <dgm:spPr/>
      <dgm:t>
        <a:bodyPr/>
        <a:lstStyle/>
        <a:p>
          <a:endParaRPr lang="en-US"/>
        </a:p>
      </dgm:t>
    </dgm:pt>
    <dgm:pt modelId="{2DAB4D64-7EE7-4EBB-90B3-2B0F1B6EFD4B}" type="pres">
      <dgm:prSet presAssocID="{1CE92031-B5D6-42AD-A7BF-76C76C6D1DDD}" presName="parentShp" presStyleLbl="node1" presStyleIdx="2" presStyleCnt="3" custLinFactNeighborX="-24590" custLinFactNeighborY="-3226">
        <dgm:presLayoutVars>
          <dgm:bulletEnabled val="1"/>
        </dgm:presLayoutVars>
      </dgm:prSet>
      <dgm:spPr/>
      <dgm:t>
        <a:bodyPr/>
        <a:lstStyle/>
        <a:p>
          <a:endParaRPr lang="en-US"/>
        </a:p>
      </dgm:t>
    </dgm:pt>
    <dgm:pt modelId="{5199AC73-9D94-4CD1-9FD2-09B444A7CCE3}" type="pres">
      <dgm:prSet presAssocID="{1CE92031-B5D6-42AD-A7BF-76C76C6D1DDD}" presName="childShp" presStyleLbl="bgAccFollowNode1" presStyleIdx="2" presStyleCnt="3" custScaleX="140437" custLinFactNeighborX="1850" custLinFactNeighborY="1935">
        <dgm:presLayoutVars>
          <dgm:bulletEnabled val="1"/>
        </dgm:presLayoutVars>
      </dgm:prSet>
      <dgm:spPr/>
      <dgm:t>
        <a:bodyPr/>
        <a:lstStyle/>
        <a:p>
          <a:endParaRPr lang="en-US"/>
        </a:p>
      </dgm:t>
    </dgm:pt>
  </dgm:ptLst>
  <dgm:cxnLst>
    <dgm:cxn modelId="{E9FC249A-83AB-4F9E-8111-9EBE92B0BE43}" srcId="{B33653C5-BB18-4108-9EDB-A91D59CA8860}" destId="{1CE92031-B5D6-42AD-A7BF-76C76C6D1DDD}" srcOrd="2" destOrd="0" parTransId="{52E44023-9E46-49A2-8A2A-FF8CD4A9816C}" sibTransId="{CA848FB2-2296-44EC-86C5-B13F2CD953CC}"/>
    <dgm:cxn modelId="{D290E5BA-2EA0-423F-A181-57BAA70BB5B2}" type="presOf" srcId="{DA20F776-E779-442F-907E-CE297FE26DE8}" destId="{380DFACF-68EE-4BE4-A437-AF50C6941A5F}" srcOrd="0" destOrd="1" presId="urn:microsoft.com/office/officeart/2005/8/layout/vList6"/>
    <dgm:cxn modelId="{22B14433-1112-4582-9E8A-318DE982972F}" type="presOf" srcId="{1CE92031-B5D6-42AD-A7BF-76C76C6D1DDD}" destId="{2DAB4D64-7EE7-4EBB-90B3-2B0F1B6EFD4B}" srcOrd="0" destOrd="0" presId="urn:microsoft.com/office/officeart/2005/8/layout/vList6"/>
    <dgm:cxn modelId="{0F1CE686-CA31-4DC2-A112-7EF183872591}" type="presOf" srcId="{10ECB057-33D5-429F-930F-29DBD5616232}" destId="{EBB963AF-1962-49D1-BAEE-D1D42CA6668B}" srcOrd="0" destOrd="1" presId="urn:microsoft.com/office/officeart/2005/8/layout/vList6"/>
    <dgm:cxn modelId="{2FA58DB7-3CFB-477B-9CB8-8B53F975F002}" srcId="{1CE92031-B5D6-42AD-A7BF-76C76C6D1DDD}" destId="{C061C0A5-56DE-4974-867F-19F7CFBB27E0}" srcOrd="0" destOrd="0" parTransId="{9FFDD9D0-F9FE-41C7-8F9D-57BECA2B9442}" sibTransId="{43E7F43D-0CF3-4246-9C63-3BEF8D4D8DF0}"/>
    <dgm:cxn modelId="{4A134CAD-BF05-47E4-BD11-3FF6EA306CE6}" type="presOf" srcId="{DD700C4A-84EC-4235-A186-A4EFD12739E1}" destId="{CE92F440-0BDC-4520-A53A-472CBC4607A0}" srcOrd="0" destOrd="0" presId="urn:microsoft.com/office/officeart/2005/8/layout/vList6"/>
    <dgm:cxn modelId="{C8CCCE90-0633-4A8F-A5DB-7FE0D3A20CD1}" type="presOf" srcId="{C061C0A5-56DE-4974-867F-19F7CFBB27E0}" destId="{5199AC73-9D94-4CD1-9FD2-09B444A7CCE3}" srcOrd="0" destOrd="0" presId="urn:microsoft.com/office/officeart/2005/8/layout/vList6"/>
    <dgm:cxn modelId="{C1E0CBD9-1291-44CB-86E7-233C3428B0EE}" type="presOf" srcId="{07448010-B1C4-4259-A3A7-BAF0EA1E1825}" destId="{EBB963AF-1962-49D1-BAEE-D1D42CA6668B}" srcOrd="0" destOrd="0" presId="urn:microsoft.com/office/officeart/2005/8/layout/vList6"/>
    <dgm:cxn modelId="{52434C04-DA41-4972-883E-F0754AC7CBE7}" srcId="{B33653C5-BB18-4108-9EDB-A91D59CA8860}" destId="{907FA925-ED1F-4F4B-8A3F-28F025A4D86D}" srcOrd="0" destOrd="0" parTransId="{E1D6B23B-2FA8-4E80-84D7-1527B5CA9E4D}" sibTransId="{31B5A7D6-AAF8-460E-A806-8FF84B7D6AFC}"/>
    <dgm:cxn modelId="{1FFAEE36-40A2-426E-BBCA-82BC972B80EF}" srcId="{DD700C4A-84EC-4235-A186-A4EFD12739E1}" destId="{10ECB057-33D5-429F-930F-29DBD5616232}" srcOrd="1" destOrd="0" parTransId="{E177B464-76C1-4639-95A4-022B5A3B2C7D}" sibTransId="{72E01BE4-E878-4771-BFDC-F2EE94FD2AE2}"/>
    <dgm:cxn modelId="{ED8137C0-A161-4197-9637-5DB0BCB0AB08}" type="presOf" srcId="{BEB44331-48C2-4174-A3ED-48088C3C4480}" destId="{380DFACF-68EE-4BE4-A437-AF50C6941A5F}" srcOrd="0" destOrd="0" presId="urn:microsoft.com/office/officeart/2005/8/layout/vList6"/>
    <dgm:cxn modelId="{EF468FC1-0EEB-4470-BB2E-F43C5D97005F}" type="presOf" srcId="{907FA925-ED1F-4F4B-8A3F-28F025A4D86D}" destId="{AF7D8D3C-3061-4A24-AE29-D3EFCC5ACD2F}" srcOrd="0" destOrd="0" presId="urn:microsoft.com/office/officeart/2005/8/layout/vList6"/>
    <dgm:cxn modelId="{FFCBDFD0-ACDA-47AD-AFA5-BC1A7B701967}" type="presOf" srcId="{B33653C5-BB18-4108-9EDB-A91D59CA8860}" destId="{970D01BF-F285-4FD0-B334-1721D09E9616}" srcOrd="0" destOrd="0" presId="urn:microsoft.com/office/officeart/2005/8/layout/vList6"/>
    <dgm:cxn modelId="{D888D38C-B579-42DD-BC19-834C87133FCF}" srcId="{DD700C4A-84EC-4235-A186-A4EFD12739E1}" destId="{07448010-B1C4-4259-A3A7-BAF0EA1E1825}" srcOrd="0" destOrd="0" parTransId="{BB661BEB-767D-4DFD-BC27-D4FA6E1F53A9}" sibTransId="{BA6C947D-8B0C-4F3F-80B2-87742DD6DC79}"/>
    <dgm:cxn modelId="{A7730A76-C3CD-42CB-8190-FC502EEF7F4F}" srcId="{907FA925-ED1F-4F4B-8A3F-28F025A4D86D}" destId="{DA20F776-E779-442F-907E-CE297FE26DE8}" srcOrd="1" destOrd="0" parTransId="{92B81F29-99F6-4FB2-AB69-2AEBA39AE8CB}" sibTransId="{A50EE69C-85EF-414B-9A5E-091E55FCE96B}"/>
    <dgm:cxn modelId="{118E906F-CD89-469D-8F47-3E0FB89B29A6}" srcId="{907FA925-ED1F-4F4B-8A3F-28F025A4D86D}" destId="{BEB44331-48C2-4174-A3ED-48088C3C4480}" srcOrd="0" destOrd="0" parTransId="{F15C49B3-F1EC-4984-9F62-EE89E84144CC}" sibTransId="{31EA437A-6440-412C-9FC7-A56C56DD32E5}"/>
    <dgm:cxn modelId="{98C7516C-4478-45B9-BCD8-7E0901C8543B}" srcId="{B33653C5-BB18-4108-9EDB-A91D59CA8860}" destId="{DD700C4A-84EC-4235-A186-A4EFD12739E1}" srcOrd="1" destOrd="0" parTransId="{714006A1-E83B-4AD3-9DFE-F862B9955C66}" sibTransId="{F41083EC-3588-4D34-99DD-398EA4BCE756}"/>
    <dgm:cxn modelId="{1364FD7E-C373-4751-9BB8-983E66FE3D16}" type="presParOf" srcId="{970D01BF-F285-4FD0-B334-1721D09E9616}" destId="{52A36C55-A723-43FC-B83A-73C44A95EADD}" srcOrd="0" destOrd="0" presId="urn:microsoft.com/office/officeart/2005/8/layout/vList6"/>
    <dgm:cxn modelId="{F6411E91-37AE-4E03-888F-F4E898A744C0}" type="presParOf" srcId="{52A36C55-A723-43FC-B83A-73C44A95EADD}" destId="{AF7D8D3C-3061-4A24-AE29-D3EFCC5ACD2F}" srcOrd="0" destOrd="0" presId="urn:microsoft.com/office/officeart/2005/8/layout/vList6"/>
    <dgm:cxn modelId="{AC6CCC56-C732-46AE-BEB3-23924951A430}" type="presParOf" srcId="{52A36C55-A723-43FC-B83A-73C44A95EADD}" destId="{380DFACF-68EE-4BE4-A437-AF50C6941A5F}" srcOrd="1" destOrd="0" presId="urn:microsoft.com/office/officeart/2005/8/layout/vList6"/>
    <dgm:cxn modelId="{ACBBDDF1-6C27-4791-98FF-2BF6AA59C4F6}" type="presParOf" srcId="{970D01BF-F285-4FD0-B334-1721D09E9616}" destId="{DB3AA407-576A-4F5C-B467-4CEAEF3C230A}" srcOrd="1" destOrd="0" presId="urn:microsoft.com/office/officeart/2005/8/layout/vList6"/>
    <dgm:cxn modelId="{8AFAD267-7B92-4E34-BBDA-D8142FD4B44D}" type="presParOf" srcId="{970D01BF-F285-4FD0-B334-1721D09E9616}" destId="{DC9BF537-D5CD-46AB-86FE-830187BE6528}" srcOrd="2" destOrd="0" presId="urn:microsoft.com/office/officeart/2005/8/layout/vList6"/>
    <dgm:cxn modelId="{2CCDF0B4-8654-4BE1-8AF1-0B998D072AC3}" type="presParOf" srcId="{DC9BF537-D5CD-46AB-86FE-830187BE6528}" destId="{CE92F440-0BDC-4520-A53A-472CBC4607A0}" srcOrd="0" destOrd="0" presId="urn:microsoft.com/office/officeart/2005/8/layout/vList6"/>
    <dgm:cxn modelId="{C203CD89-D757-4BF9-9D55-808BDEF6FCCA}" type="presParOf" srcId="{DC9BF537-D5CD-46AB-86FE-830187BE6528}" destId="{EBB963AF-1962-49D1-BAEE-D1D42CA6668B}" srcOrd="1" destOrd="0" presId="urn:microsoft.com/office/officeart/2005/8/layout/vList6"/>
    <dgm:cxn modelId="{765F0606-613D-468C-A53A-398EF4BCBA90}" type="presParOf" srcId="{970D01BF-F285-4FD0-B334-1721D09E9616}" destId="{DD5E271B-6535-43F8-8095-B2FE872322A9}" srcOrd="3" destOrd="0" presId="urn:microsoft.com/office/officeart/2005/8/layout/vList6"/>
    <dgm:cxn modelId="{C5F1D995-3682-4EF4-B12F-CF8ACC8572C4}" type="presParOf" srcId="{970D01BF-F285-4FD0-B334-1721D09E9616}" destId="{43724B1A-7289-4DAD-8B69-E63A42949EEF}" srcOrd="4" destOrd="0" presId="urn:microsoft.com/office/officeart/2005/8/layout/vList6"/>
    <dgm:cxn modelId="{3F78D577-98DE-4B56-A27F-0A30289E9B0D}" type="presParOf" srcId="{43724B1A-7289-4DAD-8B69-E63A42949EEF}" destId="{2DAB4D64-7EE7-4EBB-90B3-2B0F1B6EFD4B}" srcOrd="0" destOrd="0" presId="urn:microsoft.com/office/officeart/2005/8/layout/vList6"/>
    <dgm:cxn modelId="{B03D2F7C-F391-4062-B779-28AC90B85607}" type="presParOf" srcId="{43724B1A-7289-4DAD-8B69-E63A42949EEF}" destId="{5199AC73-9D94-4CD1-9FD2-09B444A7CCE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DFACF-68EE-4BE4-A437-AF50C6941A5F}">
      <dsp:nvSpPr>
        <dsp:cNvPr id="0" name=""/>
        <dsp:cNvSpPr/>
      </dsp:nvSpPr>
      <dsp:spPr>
        <a:xfrm>
          <a:off x="1981200" y="0"/>
          <a:ext cx="2971800" cy="1285874"/>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Pittsburgh Downtown Partnership</a:t>
          </a:r>
          <a:endParaRPr lang="en-US" sz="1800" kern="1200" dirty="0"/>
        </a:p>
      </dsp:txBody>
      <dsp:txXfrm>
        <a:off x="1981200" y="160734"/>
        <a:ext cx="2489597" cy="964406"/>
      </dsp:txXfrm>
    </dsp:sp>
    <dsp:sp modelId="{AF7D8D3C-3061-4A24-AE29-D3EFCC5ACD2F}">
      <dsp:nvSpPr>
        <dsp:cNvPr id="0" name=""/>
        <dsp:cNvSpPr/>
      </dsp:nvSpPr>
      <dsp:spPr>
        <a:xfrm>
          <a:off x="0" y="0"/>
          <a:ext cx="1981200" cy="12858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lvl="0" algn="l" defTabSz="844550">
            <a:lnSpc>
              <a:spcPct val="90000"/>
            </a:lnSpc>
            <a:spcBef>
              <a:spcPct val="0"/>
            </a:spcBef>
            <a:spcAft>
              <a:spcPct val="35000"/>
            </a:spcAft>
          </a:pPr>
          <a:r>
            <a:rPr lang="en-US" sz="1900" kern="1200" dirty="0" smtClean="0"/>
            <a:t>Business Improvement District</a:t>
          </a:r>
          <a:endParaRPr lang="en-US" sz="1900" kern="1200" dirty="0"/>
        </a:p>
      </dsp:txBody>
      <dsp:txXfrm>
        <a:off x="62771" y="62771"/>
        <a:ext cx="1855658" cy="1160332"/>
      </dsp:txXfrm>
    </dsp:sp>
    <dsp:sp modelId="{EBB963AF-1962-49D1-BAEE-D1D42CA6668B}">
      <dsp:nvSpPr>
        <dsp:cNvPr id="0" name=""/>
        <dsp:cNvSpPr/>
      </dsp:nvSpPr>
      <dsp:spPr>
        <a:xfrm>
          <a:off x="1981200" y="1345218"/>
          <a:ext cx="2971800" cy="1285874"/>
        </a:xfrm>
        <a:prstGeom prst="rightArrow">
          <a:avLst>
            <a:gd name="adj1" fmla="val 75000"/>
            <a:gd name="adj2" fmla="val 50000"/>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$1.4 M</a:t>
          </a:r>
          <a:endParaRPr lang="en-US" sz="1800" kern="1200" dirty="0"/>
        </a:p>
        <a:p>
          <a:pPr marL="171450" lvl="1" indent="-171450" algn="l" defTabSz="800100">
            <a:lnSpc>
              <a:spcPct val="90000"/>
            </a:lnSpc>
            <a:spcBef>
              <a:spcPct val="0"/>
            </a:spcBef>
            <a:spcAft>
              <a:spcPct val="15000"/>
            </a:spcAft>
            <a:buChar char="••"/>
          </a:pPr>
          <a:r>
            <a:rPr lang="en-US" sz="1800" b="1" kern="1200" dirty="0" smtClean="0"/>
            <a:t>39% of Budget</a:t>
          </a:r>
          <a:endParaRPr lang="en-US" sz="1800" b="1" kern="1200" dirty="0"/>
        </a:p>
        <a:p>
          <a:pPr marL="171450" lvl="1" indent="-171450" algn="ctr" defTabSz="800100">
            <a:lnSpc>
              <a:spcPct val="90000"/>
            </a:lnSpc>
            <a:spcBef>
              <a:spcPct val="0"/>
            </a:spcBef>
            <a:spcAft>
              <a:spcPct val="15000"/>
            </a:spcAft>
            <a:buChar char="••"/>
          </a:pPr>
          <a:endParaRPr lang="en-US" sz="1800" kern="1200" dirty="0"/>
        </a:p>
        <a:p>
          <a:pPr marL="228600" lvl="1" indent="-228600" algn="l" defTabSz="889000">
            <a:lnSpc>
              <a:spcPct val="90000"/>
            </a:lnSpc>
            <a:spcBef>
              <a:spcPct val="0"/>
            </a:spcBef>
            <a:spcAft>
              <a:spcPct val="15000"/>
            </a:spcAft>
            <a:buChar char="••"/>
          </a:pPr>
          <a:endParaRPr lang="en-US" sz="2000" kern="1200" dirty="0"/>
        </a:p>
      </dsp:txBody>
      <dsp:txXfrm>
        <a:off x="1981200" y="1505952"/>
        <a:ext cx="2489597" cy="964406"/>
      </dsp:txXfrm>
    </dsp:sp>
    <dsp:sp modelId="{CE92F440-0BDC-4520-A53A-472CBC4607A0}">
      <dsp:nvSpPr>
        <dsp:cNvPr id="0" name=""/>
        <dsp:cNvSpPr/>
      </dsp:nvSpPr>
      <dsp:spPr>
        <a:xfrm>
          <a:off x="0" y="1414462"/>
          <a:ext cx="1981200" cy="1285874"/>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a:lnSpc>
              <a:spcPct val="90000"/>
            </a:lnSpc>
            <a:spcBef>
              <a:spcPct val="0"/>
            </a:spcBef>
            <a:spcAft>
              <a:spcPct val="35000"/>
            </a:spcAft>
          </a:pPr>
          <a:r>
            <a:rPr lang="en-US" sz="1900" b="1" kern="1200" dirty="0" smtClean="0"/>
            <a:t>Primary Revenue Source: Land Value</a:t>
          </a:r>
          <a:endParaRPr lang="en-US" sz="1900" b="1" kern="1200" dirty="0"/>
        </a:p>
      </dsp:txBody>
      <dsp:txXfrm>
        <a:off x="62771" y="1477233"/>
        <a:ext cx="1855658" cy="1160332"/>
      </dsp:txXfrm>
    </dsp:sp>
    <dsp:sp modelId="{5199AC73-9D94-4CD1-9FD2-09B444A7CCE3}">
      <dsp:nvSpPr>
        <dsp:cNvPr id="0" name=""/>
        <dsp:cNvSpPr/>
      </dsp:nvSpPr>
      <dsp:spPr>
        <a:xfrm>
          <a:off x="1981200" y="2828924"/>
          <a:ext cx="2971800" cy="1285874"/>
        </a:xfrm>
        <a:prstGeom prst="rightArrow">
          <a:avLst>
            <a:gd name="adj1" fmla="val 75000"/>
            <a:gd name="adj2" fmla="val 50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Street &amp; Walk Cleaning</a:t>
          </a:r>
          <a:endParaRPr lang="en-US" sz="1800" kern="1200" dirty="0"/>
        </a:p>
        <a:p>
          <a:pPr marL="171450" lvl="1" indent="-171450" algn="l" defTabSz="800100">
            <a:lnSpc>
              <a:spcPct val="90000"/>
            </a:lnSpc>
            <a:spcBef>
              <a:spcPct val="0"/>
            </a:spcBef>
            <a:spcAft>
              <a:spcPct val="15000"/>
            </a:spcAft>
            <a:buChar char="••"/>
          </a:pPr>
          <a:r>
            <a:rPr lang="en-US" sz="1800" kern="1200" dirty="0" smtClean="0"/>
            <a:t>Lot Maintenance</a:t>
          </a:r>
          <a:endParaRPr lang="en-US" sz="1800" kern="1200" dirty="0"/>
        </a:p>
      </dsp:txBody>
      <dsp:txXfrm>
        <a:off x="1981200" y="2989658"/>
        <a:ext cx="2489597" cy="964406"/>
      </dsp:txXfrm>
    </dsp:sp>
    <dsp:sp modelId="{2DAB4D64-7EE7-4EBB-90B3-2B0F1B6EFD4B}">
      <dsp:nvSpPr>
        <dsp:cNvPr id="0" name=""/>
        <dsp:cNvSpPr/>
      </dsp:nvSpPr>
      <dsp:spPr>
        <a:xfrm>
          <a:off x="0" y="2828924"/>
          <a:ext cx="1981200" cy="1285874"/>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lvl="0" algn="l" defTabSz="844550">
            <a:lnSpc>
              <a:spcPct val="90000"/>
            </a:lnSpc>
            <a:spcBef>
              <a:spcPct val="0"/>
            </a:spcBef>
            <a:spcAft>
              <a:spcPct val="35000"/>
            </a:spcAft>
          </a:pPr>
          <a:r>
            <a:rPr lang="en-US" sz="1900" kern="1200" dirty="0" smtClean="0"/>
            <a:t>Operational Purpose</a:t>
          </a:r>
          <a:endParaRPr lang="en-US" sz="1900" kern="1200" dirty="0"/>
        </a:p>
      </dsp:txBody>
      <dsp:txXfrm>
        <a:off x="62771" y="2891695"/>
        <a:ext cx="1855658" cy="11603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DFACF-68EE-4BE4-A437-AF50C6941A5F}">
      <dsp:nvSpPr>
        <dsp:cNvPr id="0" name=""/>
        <dsp:cNvSpPr/>
      </dsp:nvSpPr>
      <dsp:spPr>
        <a:xfrm>
          <a:off x="1481054" y="74966"/>
          <a:ext cx="3395745" cy="1452562"/>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Parks and Boulevards System, planned and built 1890s - 1940s</a:t>
          </a: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a:off x="1481054" y="256536"/>
        <a:ext cx="2851034" cy="1089422"/>
      </dsp:txXfrm>
    </dsp:sp>
    <dsp:sp modelId="{AF7D8D3C-3061-4A24-AE29-D3EFCC5ACD2F}">
      <dsp:nvSpPr>
        <dsp:cNvPr id="0" name=""/>
        <dsp:cNvSpPr/>
      </dsp:nvSpPr>
      <dsp:spPr>
        <a:xfrm>
          <a:off x="5" y="149948"/>
          <a:ext cx="1480751" cy="145256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l" defTabSz="711200">
            <a:lnSpc>
              <a:spcPct val="90000"/>
            </a:lnSpc>
            <a:spcBef>
              <a:spcPct val="0"/>
            </a:spcBef>
            <a:spcAft>
              <a:spcPct val="35000"/>
            </a:spcAft>
          </a:pPr>
          <a:r>
            <a:rPr lang="en-US" sz="1600" b="1" kern="1200" dirty="0" smtClean="0"/>
            <a:t>Kansas City, MO</a:t>
          </a:r>
          <a:endParaRPr lang="en-US" sz="1600" b="1" kern="1200" dirty="0"/>
        </a:p>
      </dsp:txBody>
      <dsp:txXfrm>
        <a:off x="70913" y="220856"/>
        <a:ext cx="1338935" cy="1310746"/>
      </dsp:txXfrm>
    </dsp:sp>
    <dsp:sp modelId="{EBB963AF-1962-49D1-BAEE-D1D42CA6668B}">
      <dsp:nvSpPr>
        <dsp:cNvPr id="0" name=""/>
        <dsp:cNvSpPr/>
      </dsp:nvSpPr>
      <dsp:spPr>
        <a:xfrm>
          <a:off x="1489507" y="1649355"/>
          <a:ext cx="3387292" cy="1452562"/>
        </a:xfrm>
        <a:prstGeom prst="rightArrow">
          <a:avLst>
            <a:gd name="adj1" fmla="val 75000"/>
            <a:gd name="adj2" fmla="val 50000"/>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Boulevard Tax currently $1.00/ft,  and generates $600,000</a:t>
          </a:r>
          <a:r>
            <a:rPr lang="en-US" kern="1200" dirty="0" smtClean="0"/>
            <a:t> </a:t>
          </a:r>
          <a:endParaRPr lang="en-US" sz="1800" kern="1200" dirty="0"/>
        </a:p>
        <a:p>
          <a:pPr marL="228600" lvl="1" indent="-228600" algn="l" defTabSz="889000">
            <a:lnSpc>
              <a:spcPct val="90000"/>
            </a:lnSpc>
            <a:spcBef>
              <a:spcPct val="0"/>
            </a:spcBef>
            <a:spcAft>
              <a:spcPct val="15000"/>
            </a:spcAft>
            <a:buChar char="••"/>
          </a:pPr>
          <a:endParaRPr lang="en-US" sz="2000" kern="1200" dirty="0"/>
        </a:p>
      </dsp:txBody>
      <dsp:txXfrm>
        <a:off x="1489507" y="1830925"/>
        <a:ext cx="2842581" cy="1089422"/>
      </dsp:txXfrm>
    </dsp:sp>
    <dsp:sp modelId="{CE92F440-0BDC-4520-A53A-472CBC4607A0}">
      <dsp:nvSpPr>
        <dsp:cNvPr id="0" name=""/>
        <dsp:cNvSpPr/>
      </dsp:nvSpPr>
      <dsp:spPr>
        <a:xfrm>
          <a:off x="0" y="1649355"/>
          <a:ext cx="1483995" cy="1452562"/>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l" defTabSz="711200">
            <a:lnSpc>
              <a:spcPct val="90000"/>
            </a:lnSpc>
            <a:spcBef>
              <a:spcPct val="0"/>
            </a:spcBef>
            <a:spcAft>
              <a:spcPct val="35000"/>
            </a:spcAft>
          </a:pPr>
          <a:r>
            <a:rPr lang="en-US" sz="1600" b="1" kern="1200" dirty="0" smtClean="0"/>
            <a:t>Revenue: Land Value</a:t>
          </a:r>
          <a:endParaRPr lang="en-US" sz="1600" b="1" kern="1200" dirty="0"/>
        </a:p>
      </dsp:txBody>
      <dsp:txXfrm>
        <a:off x="70908" y="1720263"/>
        <a:ext cx="1342179" cy="1310746"/>
      </dsp:txXfrm>
    </dsp:sp>
    <dsp:sp modelId="{5199AC73-9D94-4CD1-9FD2-09B444A7CCE3}">
      <dsp:nvSpPr>
        <dsp:cNvPr id="0" name=""/>
        <dsp:cNvSpPr/>
      </dsp:nvSpPr>
      <dsp:spPr>
        <a:xfrm>
          <a:off x="1570098" y="3195637"/>
          <a:ext cx="3306701" cy="1452562"/>
        </a:xfrm>
        <a:prstGeom prst="rightArrow">
          <a:avLst>
            <a:gd name="adj1" fmla="val 75000"/>
            <a:gd name="adj2" fmla="val 50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 Parkway Maintenance Tax levied on Land-Only, generates $6.6 million a year</a:t>
          </a:r>
          <a:endParaRPr lang="en-US" sz="1800" kern="1200" dirty="0"/>
        </a:p>
      </dsp:txBody>
      <dsp:txXfrm>
        <a:off x="1570098" y="3377207"/>
        <a:ext cx="2761990" cy="1089422"/>
      </dsp:txXfrm>
    </dsp:sp>
    <dsp:sp modelId="{2DAB4D64-7EE7-4EBB-90B3-2B0F1B6EFD4B}">
      <dsp:nvSpPr>
        <dsp:cNvPr id="0" name=""/>
        <dsp:cNvSpPr/>
      </dsp:nvSpPr>
      <dsp:spPr>
        <a:xfrm>
          <a:off x="0" y="3148777"/>
          <a:ext cx="1569720" cy="1452562"/>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l" defTabSz="711200">
            <a:lnSpc>
              <a:spcPct val="90000"/>
            </a:lnSpc>
            <a:spcBef>
              <a:spcPct val="0"/>
            </a:spcBef>
            <a:spcAft>
              <a:spcPct val="35000"/>
            </a:spcAft>
          </a:pPr>
          <a:r>
            <a:rPr lang="en-US" sz="1600" b="1" kern="1200" dirty="0" smtClean="0"/>
            <a:t>Purpose: Maintenance of the City Plan </a:t>
          </a:r>
          <a:endParaRPr lang="en-US" sz="1600" b="1" kern="1200" dirty="0"/>
        </a:p>
      </dsp:txBody>
      <dsp:txXfrm>
        <a:off x="70908" y="3219685"/>
        <a:ext cx="1427904" cy="13107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0DFACF-68EE-4BE4-A437-AF50C6941A5F}">
      <dsp:nvSpPr>
        <dsp:cNvPr id="0" name=""/>
        <dsp:cNvSpPr/>
      </dsp:nvSpPr>
      <dsp:spPr>
        <a:xfrm>
          <a:off x="1342205" y="87256"/>
          <a:ext cx="3077394" cy="1690687"/>
        </a:xfrm>
        <a:prstGeom prst="rightArrow">
          <a:avLst>
            <a:gd name="adj1" fmla="val 75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Berkshire County MA: Stark Division of Poverty and Wealth</a:t>
          </a: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a:off x="1342205" y="298592"/>
        <a:ext cx="2443386" cy="1268015"/>
      </dsp:txXfrm>
    </dsp:sp>
    <dsp:sp modelId="{AF7D8D3C-3061-4A24-AE29-D3EFCC5ACD2F}">
      <dsp:nvSpPr>
        <dsp:cNvPr id="0" name=""/>
        <dsp:cNvSpPr/>
      </dsp:nvSpPr>
      <dsp:spPr>
        <a:xfrm>
          <a:off x="5" y="87256"/>
          <a:ext cx="1341931" cy="169068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l" defTabSz="933450">
            <a:lnSpc>
              <a:spcPct val="90000"/>
            </a:lnSpc>
            <a:spcBef>
              <a:spcPct val="0"/>
            </a:spcBef>
            <a:spcAft>
              <a:spcPct val="35000"/>
            </a:spcAft>
          </a:pPr>
          <a:r>
            <a:rPr lang="en-US" sz="2100" kern="1200" dirty="0" smtClean="0"/>
            <a:t>Regional Tax Base Sharing</a:t>
          </a:r>
          <a:endParaRPr lang="en-US" sz="2100" kern="1200" dirty="0"/>
        </a:p>
      </dsp:txBody>
      <dsp:txXfrm>
        <a:off x="65513" y="152764"/>
        <a:ext cx="1210915" cy="1559671"/>
      </dsp:txXfrm>
    </dsp:sp>
    <dsp:sp modelId="{EBB963AF-1962-49D1-BAEE-D1D42CA6668B}">
      <dsp:nvSpPr>
        <dsp:cNvPr id="0" name=""/>
        <dsp:cNvSpPr/>
      </dsp:nvSpPr>
      <dsp:spPr>
        <a:xfrm>
          <a:off x="1349865" y="1919741"/>
          <a:ext cx="3069734" cy="1690687"/>
        </a:xfrm>
        <a:prstGeom prst="rightArrow">
          <a:avLst>
            <a:gd name="adj1" fmla="val 75000"/>
            <a:gd name="adj2" fmla="val 50000"/>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A regional LVT shares benefits created by   state and local investment</a:t>
          </a:r>
          <a:endParaRPr lang="en-US" sz="1800" kern="1200" dirty="0"/>
        </a:p>
        <a:p>
          <a:pPr marL="228600" lvl="1" indent="-228600" algn="l" defTabSz="889000">
            <a:lnSpc>
              <a:spcPct val="90000"/>
            </a:lnSpc>
            <a:spcBef>
              <a:spcPct val="0"/>
            </a:spcBef>
            <a:spcAft>
              <a:spcPct val="15000"/>
            </a:spcAft>
            <a:buChar char="••"/>
          </a:pPr>
          <a:endParaRPr lang="en-US" sz="2000" kern="1200" dirty="0"/>
        </a:p>
      </dsp:txBody>
      <dsp:txXfrm>
        <a:off x="1349865" y="2131077"/>
        <a:ext cx="2435726" cy="1268015"/>
      </dsp:txXfrm>
    </dsp:sp>
    <dsp:sp modelId="{CE92F440-0BDC-4520-A53A-472CBC4607A0}">
      <dsp:nvSpPr>
        <dsp:cNvPr id="0" name=""/>
        <dsp:cNvSpPr/>
      </dsp:nvSpPr>
      <dsp:spPr>
        <a:xfrm>
          <a:off x="0" y="1919741"/>
          <a:ext cx="1344870" cy="1690687"/>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l" defTabSz="933450">
            <a:lnSpc>
              <a:spcPct val="90000"/>
            </a:lnSpc>
            <a:spcBef>
              <a:spcPct val="0"/>
            </a:spcBef>
            <a:spcAft>
              <a:spcPct val="35000"/>
            </a:spcAft>
          </a:pPr>
          <a:r>
            <a:rPr lang="en-US" sz="2100" kern="1200" dirty="0" smtClean="0"/>
            <a:t>Revenue: Land Value</a:t>
          </a:r>
          <a:endParaRPr lang="en-US" sz="2100" kern="1200" dirty="0"/>
        </a:p>
      </dsp:txBody>
      <dsp:txXfrm>
        <a:off x="65651" y="1985392"/>
        <a:ext cx="1213568" cy="1559385"/>
      </dsp:txXfrm>
    </dsp:sp>
    <dsp:sp modelId="{5199AC73-9D94-4CD1-9FD2-09B444A7CCE3}">
      <dsp:nvSpPr>
        <dsp:cNvPr id="0" name=""/>
        <dsp:cNvSpPr/>
      </dsp:nvSpPr>
      <dsp:spPr>
        <a:xfrm>
          <a:off x="1422901" y="3719512"/>
          <a:ext cx="2996698" cy="1690687"/>
        </a:xfrm>
        <a:prstGeom prst="rightArrow">
          <a:avLst>
            <a:gd name="adj1" fmla="val 75000"/>
            <a:gd name="adj2" fmla="val 50000"/>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 Wealthier towns assist but are not dragged down economically. </a:t>
          </a:r>
          <a:endParaRPr lang="en-US" sz="1800" kern="1200" dirty="0"/>
        </a:p>
      </dsp:txBody>
      <dsp:txXfrm>
        <a:off x="1422901" y="3930848"/>
        <a:ext cx="2362690" cy="1268015"/>
      </dsp:txXfrm>
    </dsp:sp>
    <dsp:sp modelId="{2DAB4D64-7EE7-4EBB-90B3-2B0F1B6EFD4B}">
      <dsp:nvSpPr>
        <dsp:cNvPr id="0" name=""/>
        <dsp:cNvSpPr/>
      </dsp:nvSpPr>
      <dsp:spPr>
        <a:xfrm>
          <a:off x="0" y="3664970"/>
          <a:ext cx="1422558" cy="1690687"/>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l" defTabSz="933450">
            <a:lnSpc>
              <a:spcPct val="90000"/>
            </a:lnSpc>
            <a:spcBef>
              <a:spcPct val="0"/>
            </a:spcBef>
            <a:spcAft>
              <a:spcPct val="35000"/>
            </a:spcAft>
          </a:pPr>
          <a:r>
            <a:rPr lang="en-US" sz="2100" kern="1200" dirty="0" smtClean="0"/>
            <a:t>Purpose: Broad-based economic benefit</a:t>
          </a:r>
          <a:endParaRPr lang="en-US" sz="2100" kern="1200" dirty="0"/>
        </a:p>
      </dsp:txBody>
      <dsp:txXfrm>
        <a:off x="69444" y="3734414"/>
        <a:ext cx="1283670" cy="1551799"/>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6" rIns="93172" bIns="46586" rtlCol="0" anchor="b"/>
          <a:lstStyle>
            <a:lvl1pPr algn="r">
              <a:defRPr sz="1300"/>
            </a:lvl1pPr>
          </a:lstStyle>
          <a:p>
            <a:fld id="{8D0D02CB-46B9-4E54-A0A7-5DB6F355D1B9}" type="slidenum">
              <a:rPr lang="en-US" smtClean="0"/>
              <a:pPr/>
              <a:t>‹#›</a:t>
            </a:fld>
            <a:endParaRPr lang="en-US"/>
          </a:p>
        </p:txBody>
      </p:sp>
    </p:spTree>
    <p:extLst>
      <p:ext uri="{BB962C8B-B14F-4D97-AF65-F5344CB8AC3E}">
        <p14:creationId xmlns:p14="http://schemas.microsoft.com/office/powerpoint/2010/main" val="3958541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fontAlgn="auto">
              <a:spcBef>
                <a:spcPts val="0"/>
              </a:spcBef>
              <a:spcAft>
                <a:spcPts val="0"/>
              </a:spcAft>
              <a:defRPr sz="1300">
                <a:latin typeface="+mn-lt"/>
                <a:cs typeface="+mn-cs"/>
              </a:defRPr>
            </a:lvl1pPr>
          </a:lstStyle>
          <a:p>
            <a:pPr>
              <a:defRPr/>
            </a:pPr>
            <a:fld id="{5CF5206E-8534-4D7B-AE3D-C25584FAB494}" type="datetimeFigureOut">
              <a:rPr lang="en-US"/>
              <a:pPr>
                <a:defRPr/>
              </a:pPr>
              <a:t>3/22/2019</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fontAlgn="auto">
              <a:spcBef>
                <a:spcPts val="0"/>
              </a:spcBef>
              <a:spcAft>
                <a:spcPts val="0"/>
              </a:spcAft>
              <a:defRPr sz="1300">
                <a:latin typeface="+mn-lt"/>
                <a:cs typeface="+mn-cs"/>
              </a:defRPr>
            </a:lvl1pPr>
          </a:lstStyle>
          <a:p>
            <a:pPr>
              <a:defRPr/>
            </a:pPr>
            <a:fld id="{D117EDA8-23F8-449C-9824-4236D3F9DE5B}" type="slidenum">
              <a:rPr lang="en-US"/>
              <a:pPr>
                <a:defRPr/>
              </a:pPr>
              <a:t>‹#›</a:t>
            </a:fld>
            <a:endParaRPr lang="en-US"/>
          </a:p>
        </p:txBody>
      </p:sp>
    </p:spTree>
    <p:extLst>
      <p:ext uri="{BB962C8B-B14F-4D97-AF65-F5344CB8AC3E}">
        <p14:creationId xmlns:p14="http://schemas.microsoft.com/office/powerpoint/2010/main" val="29153924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lincolninst.edu/subcenters/property-valuation-and-taxation-library/dl/oates_schwab.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urbantools.org/IT/2003/incentive-taxation-2003.06.pdf/view"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owntownpittsburgh.com/"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www.downtownpittsburgh.com/_files/docs/bid-summary-for-website.pdf" TargetMode="External"/><Relationship Id="rId4" Type="http://schemas.openxmlformats.org/officeDocument/2006/relationships/hyperlink" Target="https://mail.google.com/mail/?view=cm&amp;fs=1&amp;tf=1&amp;to=rwilliams@DowntownPittsburgh.co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asce.org/People-and-Projects/Projects/Landmarks/Kansas-City-Park-and-Boulevard-Syste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smtClean="0"/>
              <a:t>You heard about the land value tax in this panel to achieve particular goals.  In this segment, I like to briefly explain how the property tax works, how it can work in </a:t>
            </a:r>
            <a:r>
              <a:rPr lang="en-US" baseline="0" dirty="0" smtClean="0"/>
              <a:t>, be a powerful planning tool and address specific project and funding goals.</a:t>
            </a:r>
            <a:endParaRPr lang="en-US" dirty="0"/>
          </a:p>
        </p:txBody>
      </p:sp>
      <p:sp>
        <p:nvSpPr>
          <p:cNvPr id="4" name="Slide Number Placeholder 3"/>
          <p:cNvSpPr>
            <a:spLocks noGrp="1"/>
          </p:cNvSpPr>
          <p:nvPr>
            <p:ph type="sldNum" sz="quarter" idx="10"/>
          </p:nvPr>
        </p:nvSpPr>
        <p:spPr>
          <a:xfrm>
            <a:off x="3970938" y="8829968"/>
            <a:ext cx="3037840" cy="464820"/>
          </a:xfrm>
          <a:prstGeom prst="rect">
            <a:avLst/>
          </a:prstGeom>
        </p:spPr>
        <p:txBody>
          <a:bodyPr lIns="94941" tIns="47471" rIns="94941" bIns="47471"/>
          <a:lstStyle/>
          <a:p>
            <a:fld id="{F347E9E9-E934-463D-B9A3-B1766F63A57A}" type="slidenum">
              <a:rPr lang="en-US" smtClean="0"/>
              <a:pPr/>
              <a:t>1</a:t>
            </a:fld>
            <a:endParaRPr lang="en-US"/>
          </a:p>
        </p:txBody>
      </p:sp>
    </p:spTree>
    <p:extLst>
      <p:ext uri="{BB962C8B-B14F-4D97-AF65-F5344CB8AC3E}">
        <p14:creationId xmlns:p14="http://schemas.microsoft.com/office/powerpoint/2010/main" val="396029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smtClean="0"/>
              <a:t>Examples of Harrisburg commercial success.</a:t>
            </a:r>
            <a:endParaRPr lang="en-US" dirty="0"/>
          </a:p>
        </p:txBody>
      </p:sp>
      <p:sp>
        <p:nvSpPr>
          <p:cNvPr id="7" name="Slide Number Placeholder 6"/>
          <p:cNvSpPr>
            <a:spLocks noGrp="1"/>
          </p:cNvSpPr>
          <p:nvPr>
            <p:ph type="sldNum" sz="quarter" idx="13"/>
          </p:nvPr>
        </p:nvSpPr>
        <p:spPr>
          <a:xfrm>
            <a:off x="3970938" y="8829968"/>
            <a:ext cx="3037840" cy="464820"/>
          </a:xfrm>
          <a:prstGeom prst="rect">
            <a:avLst/>
          </a:prstGeom>
        </p:spPr>
        <p:txBody>
          <a:bodyPr lIns="94941" tIns="47471" rIns="94941" bIns="47471"/>
          <a:lstStyle/>
          <a:p>
            <a:pPr>
              <a:defRPr/>
            </a:pPr>
            <a:r>
              <a:rPr lang="en-US" dirty="0" smtClean="0"/>
              <a:t>14</a:t>
            </a:r>
            <a:endParaRPr lang="en-US" dirty="0"/>
          </a:p>
        </p:txBody>
      </p:sp>
    </p:spTree>
    <p:extLst>
      <p:ext uri="{BB962C8B-B14F-4D97-AF65-F5344CB8AC3E}">
        <p14:creationId xmlns:p14="http://schemas.microsoft.com/office/powerpoint/2010/main" val="1385381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smtClean="0"/>
              <a:t>During the recent confrontation with a bankrupt incinerator</a:t>
            </a:r>
            <a:r>
              <a:rPr lang="en-US" baseline="0" dirty="0" smtClean="0"/>
              <a:t> project, and huge debts; the city of Harrisburg was presented with a plan to pay off bondholders, with such provisions as reducing services, increasing total taxes, and rescinding the land value tax, along with a adding an abatement for all new commercial construction.  Citizens, elected officials and our Center all banded together to reject loss of LVT. The control panel for the city backed down</a:t>
            </a:r>
            <a:endParaRPr lang="en-US" dirty="0"/>
          </a:p>
        </p:txBody>
      </p:sp>
      <p:sp>
        <p:nvSpPr>
          <p:cNvPr id="4" name="Slide Number Placeholder 3"/>
          <p:cNvSpPr>
            <a:spLocks noGrp="1"/>
          </p:cNvSpPr>
          <p:nvPr>
            <p:ph type="sldNum" sz="quarter" idx="10"/>
          </p:nvPr>
        </p:nvSpPr>
        <p:spPr>
          <a:xfrm>
            <a:off x="3970938" y="8829968"/>
            <a:ext cx="3037840" cy="464820"/>
          </a:xfrm>
          <a:prstGeom prst="rect">
            <a:avLst/>
          </a:prstGeom>
        </p:spPr>
        <p:txBody>
          <a:bodyPr lIns="94941" tIns="47471" rIns="94941" bIns="47471"/>
          <a:lstStyle/>
          <a:p>
            <a:fld id="{F347E9E9-E934-463D-B9A3-B1766F63A57A}" type="slidenum">
              <a:rPr lang="en-US" smtClean="0"/>
              <a:pPr/>
              <a:t>17</a:t>
            </a:fld>
            <a:endParaRPr lang="en-US"/>
          </a:p>
        </p:txBody>
      </p:sp>
    </p:spTree>
    <p:extLst>
      <p:ext uri="{BB962C8B-B14F-4D97-AF65-F5344CB8AC3E}">
        <p14:creationId xmlns:p14="http://schemas.microsoft.com/office/powerpoint/2010/main" val="3793775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smtClean="0"/>
              <a:t>Some of the latest research CSE has done is</a:t>
            </a:r>
            <a:r>
              <a:rPr lang="en-US" baseline="0" dirty="0" smtClean="0"/>
              <a:t> based on taxable residential building permits.  Here, Harrisburg is compared to an analog city, Albany, NY. After the last significant shift in 2003, the succeeding years showed an unmistakable and statistically significant increase, measured by the raw data and a linear progression for both cities.</a:t>
            </a:r>
            <a:endParaRPr lang="en-US" dirty="0"/>
          </a:p>
        </p:txBody>
      </p:sp>
      <p:sp>
        <p:nvSpPr>
          <p:cNvPr id="7" name="Slide Number Placeholder 6"/>
          <p:cNvSpPr>
            <a:spLocks noGrp="1"/>
          </p:cNvSpPr>
          <p:nvPr>
            <p:ph type="sldNum" sz="quarter" idx="13"/>
          </p:nvPr>
        </p:nvSpPr>
        <p:spPr>
          <a:xfrm>
            <a:off x="3970938" y="8829968"/>
            <a:ext cx="3037840" cy="464820"/>
          </a:xfrm>
          <a:prstGeom prst="rect">
            <a:avLst/>
          </a:prstGeom>
        </p:spPr>
        <p:txBody>
          <a:bodyPr lIns="94941" tIns="47471" rIns="94941" bIns="47471"/>
          <a:lstStyle/>
          <a:p>
            <a:pPr>
              <a:defRPr/>
            </a:pPr>
            <a:r>
              <a:rPr lang="en-US" dirty="0" smtClean="0"/>
              <a:t>17</a:t>
            </a:r>
            <a:endParaRPr lang="en-US" dirty="0"/>
          </a:p>
        </p:txBody>
      </p:sp>
    </p:spTree>
    <p:extLst>
      <p:ext uri="{BB962C8B-B14F-4D97-AF65-F5344CB8AC3E}">
        <p14:creationId xmlns:p14="http://schemas.microsoft.com/office/powerpoint/2010/main" val="2981733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smtClean="0"/>
              <a:t>The</a:t>
            </a:r>
            <a:r>
              <a:rPr lang="en-US" baseline="0" dirty="0" smtClean="0"/>
              <a:t> most widely known economic study of the effect of land value taxation was written by Robert Schwab and Wallace Oates in the 1990s.  The empirical results of their building permit issuance study is presented in a map, prepared by CSE.  Construction in Pittsburgh, even in the era of industrial contraction, leapt ahead of its Rust Belt analog cities. </a:t>
            </a:r>
            <a:r>
              <a:rPr lang="en-US" dirty="0" smtClean="0">
                <a:hlinkClick r:id="rId3"/>
              </a:rPr>
              <a:t>http://www.lincolninst.edu/subcenters/property-valuation-and-taxation-library/dl/oates_schwab.pdf</a:t>
            </a:r>
            <a:r>
              <a:rPr lang="en-US" dirty="0" smtClean="0"/>
              <a:t> during the</a:t>
            </a:r>
            <a:r>
              <a:rPr lang="en-US" baseline="0" dirty="0" smtClean="0"/>
              <a:t> Renaissance II Project</a:t>
            </a:r>
            <a:endParaRPr lang="en-US" dirty="0" smtClean="0"/>
          </a:p>
          <a:p>
            <a:endParaRPr lang="en-US" dirty="0" smtClean="0"/>
          </a:p>
          <a:p>
            <a:r>
              <a:rPr lang="en-US" dirty="0" smtClean="0"/>
              <a:t>Conversely, when LVT was rescinded in 2000, taxable building</a:t>
            </a:r>
            <a:r>
              <a:rPr lang="en-US" baseline="0" dirty="0" smtClean="0"/>
              <a:t> permits in Pittsburgh  dropped 21% as the nation entered a period of prolonged construction. </a:t>
            </a:r>
            <a:r>
              <a:rPr lang="en-US" dirty="0" smtClean="0">
                <a:hlinkClick r:id="rId4"/>
              </a:rPr>
              <a:t>http://urbantools.org/IT/2003/incentive-taxation-2003.06.pdf/view</a:t>
            </a:r>
            <a:endParaRPr lang="en-US" dirty="0"/>
          </a:p>
        </p:txBody>
      </p:sp>
      <p:sp>
        <p:nvSpPr>
          <p:cNvPr id="7" name="Slide Number Placeholder 6"/>
          <p:cNvSpPr>
            <a:spLocks noGrp="1"/>
          </p:cNvSpPr>
          <p:nvPr>
            <p:ph type="sldNum" sz="quarter" idx="13"/>
          </p:nvPr>
        </p:nvSpPr>
        <p:spPr>
          <a:xfrm>
            <a:off x="3970938" y="8829968"/>
            <a:ext cx="3037840" cy="464820"/>
          </a:xfrm>
          <a:prstGeom prst="rect">
            <a:avLst/>
          </a:prstGeom>
        </p:spPr>
        <p:txBody>
          <a:bodyPr lIns="94941" tIns="47471" rIns="94941" bIns="47471"/>
          <a:lstStyle/>
          <a:p>
            <a:pPr>
              <a:defRPr/>
            </a:pPr>
            <a:r>
              <a:rPr lang="en-US" dirty="0" smtClean="0"/>
              <a:t>18</a:t>
            </a:r>
            <a:endParaRPr lang="en-US" dirty="0"/>
          </a:p>
        </p:txBody>
      </p:sp>
    </p:spTree>
    <p:extLst>
      <p:ext uri="{BB962C8B-B14F-4D97-AF65-F5344CB8AC3E}">
        <p14:creationId xmlns:p14="http://schemas.microsoft.com/office/powerpoint/2010/main" val="659682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Can be revenue neutral so it does not lose revenue for the municipality.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A lower (or no) mill rate is placed on buildings, improvements,  and maintenance to incentivize construction, investment, and upkeep. </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Utilizes current real estate assessments so it is easy to implement and</a:t>
            </a:r>
            <a:r>
              <a:rPr kumimoji="0" lang="en-US" sz="1200" b="0" i="0" u="none" strike="noStrike" kern="1200" cap="none" spc="0" normalizeH="0" noProof="0" dirty="0" smtClean="0">
                <a:ln>
                  <a:noFill/>
                </a:ln>
                <a:solidFill>
                  <a:schemeClr val="tx1"/>
                </a:solidFill>
                <a:effectLst/>
                <a:uLnTx/>
                <a:uFillTx/>
                <a:latin typeface="+mn-lt"/>
                <a:ea typeface="+mn-ea"/>
                <a:cs typeface="+mn-cs"/>
              </a:rPr>
              <a:t> </a:t>
            </a:r>
            <a:r>
              <a:rPr kumimoji="0" lang="en-US" sz="1200" b="0" i="0" u="none" strike="noStrike" kern="1200" cap="none" spc="0" normalizeH="0" baseline="0" noProof="0" dirty="0" smtClean="0">
                <a:ln>
                  <a:noFill/>
                </a:ln>
                <a:solidFill>
                  <a:schemeClr val="tx1"/>
                </a:solidFill>
                <a:effectLst/>
                <a:uLnTx/>
                <a:uFillTx/>
                <a:latin typeface="+mn-lt"/>
                <a:ea typeface="+mn-ea"/>
                <a:cs typeface="+mn-cs"/>
              </a:rPr>
              <a:t>there is no growing of government.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D117EDA8-23F8-449C-9824-4236D3F9DE5B}" type="slidenum">
              <a:rPr lang="en-US" smtClean="0"/>
              <a:pPr>
                <a:defRPr/>
              </a:pPr>
              <a:t>8</a:t>
            </a:fld>
            <a:endParaRPr lang="en-US"/>
          </a:p>
        </p:txBody>
      </p:sp>
    </p:spTree>
    <p:extLst>
      <p:ext uri="{BB962C8B-B14F-4D97-AF65-F5344CB8AC3E}">
        <p14:creationId xmlns:p14="http://schemas.microsoft.com/office/powerpoint/2010/main" val="190991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2943" indent="-232943"/>
            <a:r>
              <a:rPr lang="en-US" dirty="0" smtClean="0"/>
              <a:t>I checked, and the mill rate</a:t>
            </a:r>
            <a:r>
              <a:rPr lang="en-US" baseline="0" dirty="0" smtClean="0"/>
              <a:t> is still 74.29 in Hartford. 10 Front Street, with projected value of $50 Million for new construction </a:t>
            </a:r>
            <a:endParaRPr lang="en-US" dirty="0" smtClean="0"/>
          </a:p>
        </p:txBody>
      </p:sp>
      <p:sp>
        <p:nvSpPr>
          <p:cNvPr id="4" name="Slide Number Placeholder 3"/>
          <p:cNvSpPr>
            <a:spLocks noGrp="1"/>
          </p:cNvSpPr>
          <p:nvPr>
            <p:ph type="sldNum" sz="quarter" idx="10"/>
          </p:nvPr>
        </p:nvSpPr>
        <p:spPr/>
        <p:txBody>
          <a:bodyPr/>
          <a:lstStyle/>
          <a:p>
            <a:fld id="{F344F2C0-DCFF-420C-B7E0-76645345AE91}" type="slidenum">
              <a:rPr lang="en-US" smtClean="0"/>
              <a:pPr/>
              <a:t>9</a:t>
            </a:fld>
            <a:endParaRPr lang="en-US" dirty="0"/>
          </a:p>
        </p:txBody>
      </p:sp>
    </p:spTree>
    <p:extLst>
      <p:ext uri="{BB962C8B-B14F-4D97-AF65-F5344CB8AC3E}">
        <p14:creationId xmlns:p14="http://schemas.microsoft.com/office/powerpoint/2010/main" val="2010405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44F2C0-DCFF-420C-B7E0-76645345AE91}" type="slidenum">
              <a:rPr lang="en-US" smtClean="0"/>
              <a:pPr/>
              <a:t>10</a:t>
            </a:fld>
            <a:endParaRPr lang="en-US"/>
          </a:p>
        </p:txBody>
      </p:sp>
    </p:spTree>
    <p:extLst>
      <p:ext uri="{BB962C8B-B14F-4D97-AF65-F5344CB8AC3E}">
        <p14:creationId xmlns:p14="http://schemas.microsoft.com/office/powerpoint/2010/main" val="1303898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a:xfrm>
            <a:off x="3970938" y="8829968"/>
            <a:ext cx="3037840" cy="464820"/>
          </a:xfrm>
          <a:prstGeom prst="rect">
            <a:avLst/>
          </a:prstGeom>
        </p:spPr>
        <p:txBody>
          <a:bodyPr lIns="94941" tIns="47471" rIns="94941" bIns="47471"/>
          <a:lstStyle/>
          <a:p>
            <a:fld id="{F347E9E9-E934-463D-B9A3-B1766F63A57A}" type="slidenum">
              <a:rPr lang="en-US" smtClean="0"/>
              <a:pPr/>
              <a:t>11</a:t>
            </a:fld>
            <a:endParaRPr lang="en-US"/>
          </a:p>
        </p:txBody>
      </p:sp>
    </p:spTree>
    <p:extLst>
      <p:ext uri="{BB962C8B-B14F-4D97-AF65-F5344CB8AC3E}">
        <p14:creationId xmlns:p14="http://schemas.microsoft.com/office/powerpoint/2010/main" val="4040667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117EDA8-23F8-449C-9824-4236D3F9DE5B}" type="slidenum">
              <a:rPr lang="en-US" smtClean="0"/>
              <a:pPr>
                <a:defRPr/>
              </a:pPr>
              <a:t>12</a:t>
            </a:fld>
            <a:endParaRPr lang="en-US"/>
          </a:p>
        </p:txBody>
      </p:sp>
    </p:spTree>
    <p:extLst>
      <p:ext uri="{BB962C8B-B14F-4D97-AF65-F5344CB8AC3E}">
        <p14:creationId xmlns:p14="http://schemas.microsoft.com/office/powerpoint/2010/main" val="625400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fontScale="92500" lnSpcReduction="20000"/>
          </a:bodyPr>
          <a:lstStyle/>
          <a:p>
            <a:r>
              <a:rPr lang="en-US" dirty="0" smtClean="0"/>
              <a:t>Pittsburgh Downtown Partnership  </a:t>
            </a:r>
            <a:r>
              <a:rPr lang="en-US" dirty="0" smtClean="0">
                <a:hlinkClick r:id="rId3"/>
              </a:rPr>
              <a:t>http://www.downtownpittsburgh.com/</a:t>
            </a:r>
            <a:endParaRPr lang="en-US" dirty="0" smtClean="0"/>
          </a:p>
          <a:p>
            <a:endParaRPr lang="en-US" dirty="0" smtClean="0"/>
          </a:p>
          <a:p>
            <a:r>
              <a:rPr lang="en-US" sz="1300" dirty="0" smtClean="0"/>
              <a:t>BID Assessment</a:t>
            </a:r>
          </a:p>
          <a:p>
            <a:endParaRPr lang="en-US" sz="1300" b="1" dirty="0" smtClean="0"/>
          </a:p>
          <a:p>
            <a:r>
              <a:rPr lang="en-US" sz="1300" dirty="0" smtClean="0"/>
              <a:t>Q: What is the BID tax? </a:t>
            </a:r>
            <a:br>
              <a:rPr lang="en-US" sz="1300" dirty="0" smtClean="0"/>
            </a:br>
            <a:r>
              <a:rPr lang="en-US" sz="1300" dirty="0" smtClean="0"/>
              <a:t/>
            </a:r>
            <a:br>
              <a:rPr lang="en-US" sz="1300" dirty="0" smtClean="0"/>
            </a:br>
            <a:r>
              <a:rPr lang="en-US" sz="1300" dirty="0" smtClean="0"/>
              <a:t>A: In 1997 the business improvement district [BID] was established under a five-year sunset clause approved by Pittsburgh City Council. Through the BID, property owners within the Golden Triangle are assessed to pay for services, provided by the PDP, that directly benefit Downtown such as cleaning, safety, marketing, and transportation initiatives. In 2006 and 2011, Pittsburgh City Council unanimously renewed the BID levy for another five years. The PDP manages the BID.</a:t>
            </a:r>
          </a:p>
          <a:p>
            <a:r>
              <a:rPr lang="en-US" sz="1300" dirty="0" smtClean="0"/>
              <a:t>Q: When is the BID tax due? </a:t>
            </a:r>
            <a:br>
              <a:rPr lang="en-US" sz="1300" dirty="0" smtClean="0"/>
            </a:br>
            <a:r>
              <a:rPr lang="en-US" sz="1300" dirty="0" smtClean="0"/>
              <a:t/>
            </a:r>
            <a:br>
              <a:rPr lang="en-US" sz="1300" dirty="0" smtClean="0"/>
            </a:br>
            <a:r>
              <a:rPr lang="en-US" sz="1300" dirty="0" smtClean="0"/>
              <a:t>A: The Business Improvement District assessment is paid once each year. The due date varies according to when the City of Pittsburgh generates the tax notices. It is generally due February 28.</a:t>
            </a:r>
          </a:p>
          <a:p>
            <a:r>
              <a:rPr lang="en-US" sz="1300" dirty="0" smtClean="0"/>
              <a:t>Q: How do I know if my property's BID tax has been paid? </a:t>
            </a:r>
            <a:br>
              <a:rPr lang="en-US" sz="1300" dirty="0" smtClean="0"/>
            </a:br>
            <a:r>
              <a:rPr lang="en-US" sz="1300" dirty="0" smtClean="0"/>
              <a:t/>
            </a:r>
            <a:br>
              <a:rPr lang="en-US" sz="1300" dirty="0" smtClean="0"/>
            </a:br>
            <a:r>
              <a:rPr lang="en-US" sz="1300" dirty="0" smtClean="0"/>
              <a:t>A: Contact Robyn Williams, VP of Finance, at (412) 566-4190 or</a:t>
            </a:r>
            <a:r>
              <a:rPr lang="en-US" sz="1300" dirty="0" smtClean="0">
                <a:hlinkClick r:id="rId4"/>
              </a:rPr>
              <a:t>rwilliams@DowntownPittsburgh.com</a:t>
            </a:r>
            <a:r>
              <a:rPr lang="en-US" sz="1300" dirty="0" smtClean="0"/>
              <a:t>.</a:t>
            </a:r>
          </a:p>
          <a:p>
            <a:r>
              <a:rPr lang="en-US" sz="1300" dirty="0" smtClean="0"/>
              <a:t> </a:t>
            </a:r>
          </a:p>
          <a:p>
            <a:r>
              <a:rPr lang="en-US" sz="1300" dirty="0" smtClean="0"/>
              <a:t>For more information on the calculation of BID assessments, please review </a:t>
            </a:r>
            <a:r>
              <a:rPr lang="en-US" sz="1300" dirty="0" smtClean="0">
                <a:hlinkClick r:id="rId5"/>
              </a:rPr>
              <a:t>this information</a:t>
            </a:r>
            <a:r>
              <a:rPr lang="en-US" sz="1300" dirty="0" smtClean="0"/>
              <a:t>.</a:t>
            </a:r>
          </a:p>
          <a:p>
            <a:endParaRPr lang="en-US" dirty="0"/>
          </a:p>
        </p:txBody>
      </p:sp>
      <p:sp>
        <p:nvSpPr>
          <p:cNvPr id="4" name="Slide Number Placeholder 3"/>
          <p:cNvSpPr>
            <a:spLocks noGrp="1"/>
          </p:cNvSpPr>
          <p:nvPr>
            <p:ph type="sldNum" sz="quarter" idx="10"/>
          </p:nvPr>
        </p:nvSpPr>
        <p:spPr>
          <a:xfrm>
            <a:off x="3970938" y="8829968"/>
            <a:ext cx="3037840" cy="464820"/>
          </a:xfrm>
          <a:prstGeom prst="rect">
            <a:avLst/>
          </a:prstGeom>
        </p:spPr>
        <p:txBody>
          <a:bodyPr lIns="94941" tIns="47471" rIns="94941" bIns="47471"/>
          <a:lstStyle/>
          <a:p>
            <a:fld id="{F347E9E9-E934-463D-B9A3-B1766F63A57A}" type="slidenum">
              <a:rPr lang="en-US" smtClean="0"/>
              <a:pPr/>
              <a:t>13</a:t>
            </a:fld>
            <a:endParaRPr lang="en-US"/>
          </a:p>
        </p:txBody>
      </p:sp>
    </p:spTree>
    <p:extLst>
      <p:ext uri="{BB962C8B-B14F-4D97-AF65-F5344CB8AC3E}">
        <p14:creationId xmlns:p14="http://schemas.microsoft.com/office/powerpoint/2010/main" val="2064510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dirty="0" smtClean="0"/>
              <a:t>Kansas City, Missouri uses land value tax specifically for a benefits received policy: each parcel adjoining the parks and boulevards pays relative to proximity. Assessors determine the “benefits received” in land value. Less proximate parcels pay less. </a:t>
            </a:r>
            <a:r>
              <a:rPr lang="en-US" dirty="0" smtClean="0">
                <a:hlinkClick r:id="rId3"/>
              </a:rPr>
              <a:t>http://www.asce.org/People-and-Projects/Projects/Landmarks/Kansas-City-Park-and-Boulevard-System/</a:t>
            </a:r>
            <a:r>
              <a:rPr lang="en-US" dirty="0" smtClean="0"/>
              <a:t> </a:t>
            </a:r>
            <a:endParaRPr lang="en-US" dirty="0"/>
          </a:p>
        </p:txBody>
      </p:sp>
      <p:sp>
        <p:nvSpPr>
          <p:cNvPr id="4" name="Slide Number Placeholder 3"/>
          <p:cNvSpPr>
            <a:spLocks noGrp="1"/>
          </p:cNvSpPr>
          <p:nvPr>
            <p:ph type="sldNum" sz="quarter" idx="10"/>
          </p:nvPr>
        </p:nvSpPr>
        <p:spPr>
          <a:xfrm>
            <a:off x="3970938" y="8829968"/>
            <a:ext cx="3037840" cy="464820"/>
          </a:xfrm>
          <a:prstGeom prst="rect">
            <a:avLst/>
          </a:prstGeom>
        </p:spPr>
        <p:txBody>
          <a:bodyPr lIns="94941" tIns="47471" rIns="94941" bIns="47471"/>
          <a:lstStyle/>
          <a:p>
            <a:fld id="{F347E9E9-E934-463D-B9A3-B1766F63A57A}" type="slidenum">
              <a:rPr lang="en-US" smtClean="0"/>
              <a:pPr/>
              <a:t>14</a:t>
            </a:fld>
            <a:endParaRPr lang="en-US"/>
          </a:p>
        </p:txBody>
      </p:sp>
    </p:spTree>
    <p:extLst>
      <p:ext uri="{BB962C8B-B14F-4D97-AF65-F5344CB8AC3E}">
        <p14:creationId xmlns:p14="http://schemas.microsoft.com/office/powerpoint/2010/main" val="392118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normAutofit/>
          </a:bodyPr>
          <a:lstStyle/>
          <a:p>
            <a:r>
              <a:rPr lang="en-US" sz="1300" dirty="0" smtClean="0"/>
              <a:t>The idea of tax base sharing (TBS) has been put forward for decades by policy makers, but almost totally rejected at the governmental level due to concerns that local economies will suffer through assistance to less prosperous ones.  By basing the TBS on taxable land values, the core of a strong town economy (jobs, business) is not affected.  The poorer towns using LVT can contribute more to the region as growth returns and finances stabilize.  This slide uses 2012 Mass. Department of Revenue equalized taxable values as an example of how  a TBS based on LVT could work.</a:t>
            </a:r>
            <a:endParaRPr lang="en-US" dirty="0"/>
          </a:p>
        </p:txBody>
      </p:sp>
      <p:sp>
        <p:nvSpPr>
          <p:cNvPr id="4" name="Slide Number Placeholder 3"/>
          <p:cNvSpPr>
            <a:spLocks noGrp="1"/>
          </p:cNvSpPr>
          <p:nvPr>
            <p:ph type="sldNum" sz="quarter" idx="10"/>
          </p:nvPr>
        </p:nvSpPr>
        <p:spPr>
          <a:xfrm>
            <a:off x="3970938" y="8829968"/>
            <a:ext cx="3037840" cy="464820"/>
          </a:xfrm>
          <a:prstGeom prst="rect">
            <a:avLst/>
          </a:prstGeom>
        </p:spPr>
        <p:txBody>
          <a:bodyPr lIns="94941" tIns="47471" rIns="94941" bIns="47471"/>
          <a:lstStyle/>
          <a:p>
            <a:fld id="{F347E9E9-E934-463D-B9A3-B1766F63A57A}" type="slidenum">
              <a:rPr lang="en-US" smtClean="0"/>
              <a:pPr/>
              <a:t>15</a:t>
            </a:fld>
            <a:endParaRPr lang="en-US"/>
          </a:p>
        </p:txBody>
      </p:sp>
    </p:spTree>
    <p:extLst>
      <p:ext uri="{BB962C8B-B14F-4D97-AF65-F5344CB8AC3E}">
        <p14:creationId xmlns:p14="http://schemas.microsoft.com/office/powerpoint/2010/main" val="3207375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E5FFD0-D3BB-4D9A-880C-9557DAEE1040}" type="datetimeFigureOut">
              <a:rPr lang="en-US"/>
              <a:pPr>
                <a:defRPr/>
              </a:pPr>
              <a:t>3/22/2019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DE67C9-0330-41B2-A74A-D0CA3CDE00A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69A34A-8EB8-47AD-996A-583939E92883}" type="datetimeFigureOut">
              <a:rPr lang="en-US"/>
              <a:pPr>
                <a:defRPr/>
              </a:pPr>
              <a:t>3/22/2019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75E04A-EA8B-42C8-89C5-814F7891FEF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F6CC752-9652-499C-B205-88FA5DD71809}" type="datetimeFigureOut">
              <a:rPr lang="en-US"/>
              <a:pPr>
                <a:defRPr/>
              </a:pPr>
              <a:t>3/22/2019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64EA86-DC62-4724-8CF1-A11778327C6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D0B1A8-D1D7-487D-B8CA-4FF2140DB696}" type="datetimeFigureOut">
              <a:rPr lang="en-US"/>
              <a:pPr>
                <a:defRPr/>
              </a:pPr>
              <a:t>3/22/2019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1E4341-DF1D-4CA2-B08C-8A5E5B6F293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DC60A9C-DF3A-478A-B944-0F5EFBBF93F5}" type="datetimeFigureOut">
              <a:rPr lang="en-US"/>
              <a:pPr>
                <a:defRPr/>
              </a:pPr>
              <a:t>3/22/2019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1584E7-7D18-4A60-8003-5E14A6EF680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45671E-2234-414E-BFAE-7C99D70A1D0E}" type="datetimeFigureOut">
              <a:rPr lang="en-US"/>
              <a:pPr>
                <a:defRPr/>
              </a:pPr>
              <a:t>3/22/2019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3CBC85-19BC-47A8-9DED-9B4C106BF27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E70EDB1-B265-46C7-ADA9-8766EFC4C2A4}" type="datetimeFigureOut">
              <a:rPr lang="en-US"/>
              <a:pPr>
                <a:defRPr/>
              </a:pPr>
              <a:t>3/22/2019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F944841-248F-4091-926D-0D9DFCD3A91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9A5F0B7-C683-46AA-B99F-11223E93B32A}" type="datetimeFigureOut">
              <a:rPr lang="en-US"/>
              <a:pPr>
                <a:defRPr/>
              </a:pPr>
              <a:t>3/22/2019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A5A333A-2155-4921-B3C9-57661047C20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A77F83-6D0C-489E-9D4E-328B83084E7A}" type="datetimeFigureOut">
              <a:rPr lang="en-US"/>
              <a:pPr>
                <a:defRPr/>
              </a:pPr>
              <a:t>3/22/2019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A458322-C757-43DF-B53A-06B0BAB514E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BE3B2B-BAC6-4A92-AEE1-F80C400F3263}" type="datetimeFigureOut">
              <a:rPr lang="en-US"/>
              <a:pPr>
                <a:defRPr/>
              </a:pPr>
              <a:t>3/22/2019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7417E-49F4-43A4-9630-7B42DE9AF9B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D6C6802-4544-41BE-AC17-446CCA5A9AE7}" type="datetimeFigureOut">
              <a:rPr lang="en-US"/>
              <a:pPr>
                <a:defRPr/>
              </a:pPr>
              <a:t>3/22/2019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F6BC14E-C00A-4E5E-B42E-55915D54459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31C72D7-84FF-4CDC-9EFF-75E9FADEE097}" type="datetimeFigureOut">
              <a:rPr lang="en-US"/>
              <a:pPr>
                <a:defRPr/>
              </a:pPr>
              <a:t>3/22/2019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60ACB4C-5CA9-4D33-8138-750CBFA9E4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oshua@urbantools.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justeconomicsllc.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514600"/>
          </a:xfrm>
          <a:solidFill>
            <a:schemeClr val="tx2">
              <a:lumMod val="75000"/>
            </a:schemeClr>
          </a:solidFill>
        </p:spPr>
        <p:txBody>
          <a:bodyPr>
            <a:noAutofit/>
          </a:bodyPr>
          <a:lstStyle/>
          <a:p>
            <a:r>
              <a:rPr lang="en-US" sz="4000" b="1" dirty="0" smtClean="0">
                <a:solidFill>
                  <a:schemeClr val="bg1"/>
                </a:solidFill>
                <a:latin typeface="Trebuchet MS" pitchFamily="34" charset="0"/>
              </a:rPr>
              <a:t/>
            </a:r>
            <a:br>
              <a:rPr lang="en-US" sz="4000" b="1" dirty="0" smtClean="0">
                <a:solidFill>
                  <a:schemeClr val="bg1"/>
                </a:solidFill>
                <a:latin typeface="Trebuchet MS" pitchFamily="34" charset="0"/>
              </a:rPr>
            </a:br>
            <a:r>
              <a:rPr lang="en-US" sz="4000" b="1" dirty="0" smtClean="0">
                <a:solidFill>
                  <a:schemeClr val="bg1"/>
                </a:solidFill>
                <a:latin typeface="Trebuchet MS" pitchFamily="34" charset="0"/>
              </a:rPr>
              <a:t/>
            </a:r>
            <a:br>
              <a:rPr lang="en-US" sz="4000" b="1" dirty="0" smtClean="0">
                <a:solidFill>
                  <a:schemeClr val="bg1"/>
                </a:solidFill>
                <a:latin typeface="Trebuchet MS" pitchFamily="34" charset="0"/>
              </a:rPr>
            </a:br>
            <a:r>
              <a:rPr lang="en-US" sz="4000" b="1" dirty="0" smtClean="0">
                <a:solidFill>
                  <a:schemeClr val="bg1"/>
                </a:solidFill>
              </a:rPr>
              <a:t>Using  Land Value Tax to Revitalize Urban Land Markets and Assist Smart Growth</a:t>
            </a:r>
            <a:br>
              <a:rPr lang="en-US" sz="4000" b="1" dirty="0" smtClean="0">
                <a:solidFill>
                  <a:schemeClr val="bg1"/>
                </a:solidFill>
              </a:rPr>
            </a:br>
            <a:endParaRPr lang="en-US" sz="4000" b="1" dirty="0">
              <a:solidFill>
                <a:schemeClr val="bg1"/>
              </a:solidFill>
            </a:endParaRPr>
          </a:p>
        </p:txBody>
      </p:sp>
      <p:sp>
        <p:nvSpPr>
          <p:cNvPr id="6" name="TextBox 5"/>
          <p:cNvSpPr txBox="1"/>
          <p:nvPr/>
        </p:nvSpPr>
        <p:spPr>
          <a:xfrm>
            <a:off x="6324600" y="3505200"/>
            <a:ext cx="2819400" cy="1231106"/>
          </a:xfrm>
          <a:prstGeom prst="rect">
            <a:avLst/>
          </a:prstGeom>
          <a:noFill/>
        </p:spPr>
        <p:txBody>
          <a:bodyPr wrap="square" rtlCol="0">
            <a:spAutoFit/>
          </a:bodyPr>
          <a:lstStyle/>
          <a:p>
            <a:pPr algn="ctr"/>
            <a:r>
              <a:rPr lang="en-US" sz="1400" b="1" dirty="0" smtClean="0">
                <a:solidFill>
                  <a:schemeClr val="tx2">
                    <a:lumMod val="75000"/>
                  </a:schemeClr>
                </a:solidFill>
                <a:latin typeface="Trebuchet MS" pitchFamily="34" charset="0"/>
              </a:rPr>
              <a:t>Joshua Vincent</a:t>
            </a:r>
          </a:p>
          <a:p>
            <a:pPr algn="ctr"/>
            <a:r>
              <a:rPr lang="en-US" sz="1200" b="1" dirty="0" smtClean="0">
                <a:solidFill>
                  <a:schemeClr val="tx2">
                    <a:lumMod val="75000"/>
                  </a:schemeClr>
                </a:solidFill>
                <a:latin typeface="Trebuchet MS" pitchFamily="34" charset="0"/>
              </a:rPr>
              <a:t>Center for the Study of Economics </a:t>
            </a:r>
          </a:p>
          <a:p>
            <a:pPr algn="ctr"/>
            <a:r>
              <a:rPr lang="en-US" sz="1200" b="1" dirty="0" smtClean="0">
                <a:solidFill>
                  <a:schemeClr val="tx2">
                    <a:lumMod val="75000"/>
                  </a:schemeClr>
                </a:solidFill>
                <a:latin typeface="Trebuchet MS" pitchFamily="34" charset="0"/>
              </a:rPr>
              <a:t>1501 Cherry Street</a:t>
            </a:r>
          </a:p>
          <a:p>
            <a:pPr algn="ctr"/>
            <a:r>
              <a:rPr lang="en-US" sz="1200" b="1" dirty="0" smtClean="0">
                <a:solidFill>
                  <a:schemeClr val="tx2">
                    <a:lumMod val="75000"/>
                  </a:schemeClr>
                </a:solidFill>
                <a:latin typeface="Trebuchet MS" pitchFamily="34" charset="0"/>
              </a:rPr>
              <a:t>Office: 215-266-4877</a:t>
            </a:r>
          </a:p>
          <a:p>
            <a:pPr algn="ctr"/>
            <a:r>
              <a:rPr lang="en-US" sz="1200" b="1" dirty="0" smtClean="0">
                <a:solidFill>
                  <a:schemeClr val="tx2">
                    <a:lumMod val="75000"/>
                  </a:schemeClr>
                </a:solidFill>
                <a:latin typeface="Trebuchet MS" pitchFamily="34" charset="0"/>
              </a:rPr>
              <a:t>Email: </a:t>
            </a:r>
            <a:r>
              <a:rPr lang="en-US" sz="1200" b="1" dirty="0" smtClean="0">
                <a:solidFill>
                  <a:schemeClr val="tx2">
                    <a:lumMod val="75000"/>
                  </a:schemeClr>
                </a:solidFill>
                <a:latin typeface="Trebuchet MS" pitchFamily="34" charset="0"/>
                <a:hlinkClick r:id="rId3"/>
              </a:rPr>
              <a:t>Joshua@urbantools.org</a:t>
            </a:r>
            <a:endParaRPr lang="en-US" sz="1200" b="1" dirty="0" smtClean="0">
              <a:solidFill>
                <a:schemeClr val="tx2">
                  <a:lumMod val="75000"/>
                </a:schemeClr>
              </a:solidFill>
              <a:latin typeface="Trebuchet MS" pitchFamily="34" charset="0"/>
            </a:endParaRPr>
          </a:p>
          <a:p>
            <a:pPr algn="ctr"/>
            <a:r>
              <a:rPr lang="en-US" sz="1200" b="1" dirty="0" smtClean="0">
                <a:solidFill>
                  <a:schemeClr val="tx2">
                    <a:lumMod val="75000"/>
                  </a:schemeClr>
                </a:solidFill>
                <a:latin typeface="Trebuchet MS" pitchFamily="34" charset="0"/>
                <a:hlinkClick r:id="rId4"/>
              </a:rPr>
              <a:t>www.urbantoolsconsult.org</a:t>
            </a:r>
            <a:r>
              <a:rPr lang="en-US" sz="1200" b="1" dirty="0" smtClean="0">
                <a:solidFill>
                  <a:schemeClr val="tx2">
                    <a:lumMod val="75000"/>
                  </a:schemeClr>
                </a:solidFill>
                <a:hlinkClick r:id="rId4"/>
              </a:rPr>
              <a:t> </a:t>
            </a:r>
            <a:endParaRPr lang="en-US" sz="1200" b="1" dirty="0">
              <a:solidFill>
                <a:schemeClr val="tx2">
                  <a:lumMod val="75000"/>
                </a:schemeClr>
              </a:solidFill>
            </a:endParaRPr>
          </a:p>
        </p:txBody>
      </p:sp>
      <p:sp>
        <p:nvSpPr>
          <p:cNvPr id="7" name="Title 1"/>
          <p:cNvSpPr txBox="1">
            <a:spLocks/>
          </p:cNvSpPr>
          <p:nvPr/>
        </p:nvSpPr>
        <p:spPr bwMode="auto">
          <a:xfrm>
            <a:off x="2743200" y="2590800"/>
            <a:ext cx="6400800" cy="762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rebuchet MS" pitchFamily="34" charset="0"/>
              <a:ea typeface="+mj-ea"/>
              <a:cs typeface="+mj-cs"/>
            </a:endParaRPr>
          </a:p>
        </p:txBody>
      </p:sp>
      <p:sp>
        <p:nvSpPr>
          <p:cNvPr id="11" name="Title 1"/>
          <p:cNvSpPr txBox="1">
            <a:spLocks/>
          </p:cNvSpPr>
          <p:nvPr/>
        </p:nvSpPr>
        <p:spPr bwMode="auto">
          <a:xfrm>
            <a:off x="5715000" y="2743200"/>
            <a:ext cx="3429000" cy="762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Trebuchet MS" pitchFamily="34" charset="0"/>
              <a:ea typeface="+mj-ea"/>
              <a:cs typeface="+mj-cs"/>
            </a:endParaRPr>
          </a:p>
        </p:txBody>
      </p:sp>
      <p:sp>
        <p:nvSpPr>
          <p:cNvPr id="12" name="Rectangle 11"/>
          <p:cNvSpPr/>
          <p:nvPr/>
        </p:nvSpPr>
        <p:spPr>
          <a:xfrm>
            <a:off x="152400" y="2590800"/>
            <a:ext cx="3200400" cy="523220"/>
          </a:xfrm>
          <a:prstGeom prst="rect">
            <a:avLst/>
          </a:prstGeom>
        </p:spPr>
        <p:txBody>
          <a:bodyPr wrap="square">
            <a:spAutoFit/>
          </a:bodyPr>
          <a:lstStyle/>
          <a:p>
            <a:r>
              <a:rPr lang="en-US" sz="1400" b="1" dirty="0" smtClean="0">
                <a:solidFill>
                  <a:schemeClr val="accent3">
                    <a:lumMod val="50000"/>
                  </a:schemeClr>
                </a:solidFill>
                <a:latin typeface="Trebuchet MS" pitchFamily="34" charset="0"/>
              </a:rPr>
              <a:t>Tuesday January 29, 2019</a:t>
            </a:r>
          </a:p>
          <a:p>
            <a:r>
              <a:rPr lang="en-US" sz="1400" b="1" dirty="0" smtClean="0">
                <a:solidFill>
                  <a:schemeClr val="accent3">
                    <a:lumMod val="50000"/>
                  </a:schemeClr>
                </a:solidFill>
                <a:latin typeface="Trebuchet MS" pitchFamily="34" charset="0"/>
              </a:rPr>
              <a:t>University of Pennsylvania</a:t>
            </a:r>
            <a:endParaRPr lang="en-US" sz="1400" b="1" dirty="0">
              <a:solidFill>
                <a:schemeClr val="accent3">
                  <a:lumMod val="50000"/>
                </a:schemeClr>
              </a:solidFill>
              <a:latin typeface="Trebuchet MS" pitchFamily="34" charset="0"/>
            </a:endParaRPr>
          </a:p>
        </p:txBody>
      </p:sp>
      <p:sp>
        <p:nvSpPr>
          <p:cNvPr id="13" name="TextBox 12"/>
          <p:cNvSpPr txBox="1"/>
          <p:nvPr/>
        </p:nvSpPr>
        <p:spPr>
          <a:xfrm>
            <a:off x="228600" y="3124200"/>
            <a:ext cx="6248400" cy="1384995"/>
          </a:xfrm>
          <a:prstGeom prst="rect">
            <a:avLst/>
          </a:prstGeom>
          <a:noFill/>
        </p:spPr>
        <p:txBody>
          <a:bodyPr wrap="square" rtlCol="0">
            <a:spAutoFit/>
          </a:bodyPr>
          <a:lstStyle/>
          <a:p>
            <a:r>
              <a:rPr lang="en-US" sz="2800" dirty="0" smtClean="0">
                <a:latin typeface="+mj-lt"/>
              </a:rPr>
              <a:t>Using tax policy and fiscal incentives as complements </a:t>
            </a:r>
            <a:r>
              <a:rPr lang="en-US" sz="2800" smtClean="0">
                <a:latin typeface="+mj-lt"/>
              </a:rPr>
              <a:t>to </a:t>
            </a:r>
            <a:r>
              <a:rPr lang="en-US" sz="2800" smtClean="0">
                <a:latin typeface="+mj-lt"/>
              </a:rPr>
              <a:t>governance </a:t>
            </a:r>
            <a:r>
              <a:rPr lang="en-US" sz="2800" dirty="0" smtClean="0">
                <a:latin typeface="+mj-lt"/>
              </a:rPr>
              <a:t>in a revenue-scarce environment.</a:t>
            </a:r>
            <a:endParaRPr lang="en-US" sz="2800" dirty="0">
              <a:latin typeface="+mj-l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539340"/>
            <a:ext cx="4057656" cy="231866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dirty="0" smtClean="0">
                <a:solidFill>
                  <a:schemeClr val="tx2">
                    <a:lumMod val="75000"/>
                  </a:schemeClr>
                </a:solidFill>
              </a:rPr>
              <a:t>LVT Advantage for Planners</a:t>
            </a:r>
            <a:endParaRPr lang="en-US" dirty="0">
              <a:solidFill>
                <a:schemeClr val="tx2">
                  <a:lumMod val="75000"/>
                </a:schemeClr>
              </a:solidFill>
            </a:endParaRPr>
          </a:p>
        </p:txBody>
      </p:sp>
      <p:grpSp>
        <p:nvGrpSpPr>
          <p:cNvPr id="3" name="Group 6"/>
          <p:cNvGrpSpPr/>
          <p:nvPr/>
        </p:nvGrpSpPr>
        <p:grpSpPr>
          <a:xfrm>
            <a:off x="304800" y="1600200"/>
            <a:ext cx="8496300" cy="4895850"/>
            <a:chOff x="304800" y="1600200"/>
            <a:chExt cx="8496300" cy="4895850"/>
          </a:xfrm>
        </p:grpSpPr>
        <p:pic>
          <p:nvPicPr>
            <p:cNvPr id="4" name="Picture 3" descr="Shenandoah2.jpg"/>
            <p:cNvPicPr>
              <a:picLocks noChangeAspect="1"/>
            </p:cNvPicPr>
            <p:nvPr/>
          </p:nvPicPr>
          <p:blipFill>
            <a:blip r:embed="rId3" cstate="print"/>
            <a:stretch>
              <a:fillRect/>
            </a:stretch>
          </p:blipFill>
          <p:spPr>
            <a:xfrm>
              <a:off x="304800" y="1600200"/>
              <a:ext cx="4495800" cy="4643418"/>
            </a:xfrm>
            <a:prstGeom prst="rect">
              <a:avLst/>
            </a:prstGeom>
          </p:spPr>
        </p:pic>
        <p:pic>
          <p:nvPicPr>
            <p:cNvPr id="5" name="Picture 4" descr="bethesdaMD05.jpg"/>
            <p:cNvPicPr>
              <a:picLocks noChangeAspect="1"/>
            </p:cNvPicPr>
            <p:nvPr/>
          </p:nvPicPr>
          <p:blipFill>
            <a:blip r:embed="rId4" cstate="print"/>
            <a:stretch>
              <a:fillRect/>
            </a:stretch>
          </p:blipFill>
          <p:spPr>
            <a:xfrm>
              <a:off x="4038600" y="2057400"/>
              <a:ext cx="4762500" cy="4438650"/>
            </a:xfrm>
            <a:prstGeom prst="rect">
              <a:avLst/>
            </a:prstGeom>
          </p:spPr>
        </p:pic>
      </p:grpSp>
      <p:sp>
        <p:nvSpPr>
          <p:cNvPr id="11" name="Content Placeholder 2"/>
          <p:cNvSpPr txBox="1">
            <a:spLocks/>
          </p:cNvSpPr>
          <p:nvPr/>
        </p:nvSpPr>
        <p:spPr>
          <a:xfrm>
            <a:off x="457200" y="2133600"/>
            <a:ext cx="8077200" cy="3810000"/>
          </a:xfrm>
          <a:prstGeom prst="rect">
            <a:avLst/>
          </a:prstGeom>
          <a:solidFill>
            <a:schemeClr val="tx2">
              <a:alpha val="60000"/>
            </a:schemeClr>
          </a:solidFill>
        </p:spPr>
        <p:txBody>
          <a:bodyPr vert="horz" lIns="91440" tIns="45720" rIns="91440" bIns="45720" rtlCol="0">
            <a:normAutofit/>
          </a:bodyPr>
          <a:lstStyle/>
          <a:p>
            <a:pPr marL="514350" marR="0" lvl="0" indent="-51435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Content Placeholder 2"/>
          <p:cNvSpPr>
            <a:spLocks noGrp="1"/>
          </p:cNvSpPr>
          <p:nvPr>
            <p:ph idx="1"/>
          </p:nvPr>
        </p:nvSpPr>
        <p:spPr>
          <a:xfrm>
            <a:off x="457200" y="2209800"/>
            <a:ext cx="8229600" cy="1143000"/>
          </a:xfrm>
        </p:spPr>
        <p:txBody>
          <a:bodyPr>
            <a:normAutofit/>
          </a:bodyPr>
          <a:lstStyle/>
          <a:p>
            <a:pPr marL="514350" indent="-514350">
              <a:buNone/>
            </a:pPr>
            <a:r>
              <a:rPr lang="en-US" dirty="0" smtClean="0">
                <a:solidFill>
                  <a:schemeClr val="bg1"/>
                </a:solidFill>
              </a:rPr>
              <a:t> Increases investment &amp; incentivizes owner upkeep in neighborhoods and downtowns.</a:t>
            </a:r>
          </a:p>
        </p:txBody>
      </p:sp>
      <p:sp>
        <p:nvSpPr>
          <p:cNvPr id="9" name="Content Placeholder 2"/>
          <p:cNvSpPr txBox="1">
            <a:spLocks/>
          </p:cNvSpPr>
          <p:nvPr/>
        </p:nvSpPr>
        <p:spPr>
          <a:xfrm>
            <a:off x="457200" y="3352800"/>
            <a:ext cx="8229600" cy="990599"/>
          </a:xfrm>
          <a:prstGeom prst="rect">
            <a:avLst/>
          </a:prstGeom>
        </p:spPr>
        <p:txBody>
          <a:bodyPr vert="horz" lIns="91440" tIns="45720" rIns="91440" bIns="45720" rtlCol="0">
            <a:noAutofit/>
          </a:bodyPr>
          <a:lstStyle/>
          <a:p>
            <a:pPr marL="514350" marR="0" lvl="0" indent="-514350" algn="l"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noProof="0" dirty="0" smtClean="0">
                <a:ln>
                  <a:noFill/>
                </a:ln>
                <a:solidFill>
                  <a:schemeClr val="bg1"/>
                </a:solidFill>
                <a:effectLst/>
                <a:uLnTx/>
                <a:uFillTx/>
                <a:latin typeface="+mn-lt"/>
                <a:ea typeface="+mn-ea"/>
                <a:cs typeface="+mn-cs"/>
              </a:rPr>
              <a:t>Supports </a:t>
            </a:r>
            <a:r>
              <a:rPr lang="en-US" sz="3200" noProof="0" dirty="0" smtClean="0">
                <a:solidFill>
                  <a:schemeClr val="bg1"/>
                </a:solidFill>
              </a:rPr>
              <a:t>S</a:t>
            </a:r>
            <a:r>
              <a:rPr kumimoji="0" lang="en-US" sz="3200" b="0" i="0" u="none" strike="noStrike" kern="1200" cap="none" spc="0" normalizeH="0" baseline="0" noProof="0" dirty="0" smtClean="0">
                <a:ln>
                  <a:noFill/>
                </a:ln>
                <a:solidFill>
                  <a:schemeClr val="bg1"/>
                </a:solidFill>
                <a:effectLst/>
                <a:uLnTx/>
                <a:uFillTx/>
                <a:latin typeface="+mn-lt"/>
                <a:ea typeface="+mn-ea"/>
                <a:cs typeface="+mn-cs"/>
              </a:rPr>
              <a:t>mart </a:t>
            </a:r>
            <a:r>
              <a:rPr lang="en-US" sz="3200" dirty="0" smtClean="0">
                <a:solidFill>
                  <a:schemeClr val="bg1"/>
                </a:solidFill>
              </a:rPr>
              <a:t>G</a:t>
            </a:r>
            <a:r>
              <a:rPr kumimoji="0" lang="en-US" sz="3200" b="0" i="0" u="none" strike="noStrike" kern="1200" cap="none" spc="0" normalizeH="0" baseline="0" noProof="0" dirty="0" err="1" smtClean="0">
                <a:ln>
                  <a:noFill/>
                </a:ln>
                <a:solidFill>
                  <a:schemeClr val="bg1"/>
                </a:solidFill>
                <a:effectLst/>
                <a:uLnTx/>
                <a:uFillTx/>
                <a:latin typeface="+mn-lt"/>
                <a:ea typeface="+mn-ea"/>
                <a:cs typeface="+mn-cs"/>
              </a:rPr>
              <a:t>rowth</a:t>
            </a:r>
            <a:r>
              <a:rPr kumimoji="0" lang="en-US" sz="3200" b="0" i="0" u="none" strike="noStrike" kern="1200" cap="none" spc="0" normalizeH="0" baseline="0" noProof="0" dirty="0" smtClean="0">
                <a:ln>
                  <a:noFill/>
                </a:ln>
                <a:solidFill>
                  <a:schemeClr val="bg1"/>
                </a:solidFill>
                <a:effectLst/>
                <a:uLnTx/>
                <a:uFillTx/>
                <a:latin typeface="+mn-lt"/>
                <a:ea typeface="+mn-ea"/>
                <a:cs typeface="+mn-cs"/>
              </a:rPr>
              <a:t> objectives, relieving development pressure</a:t>
            </a:r>
            <a:r>
              <a:rPr kumimoji="0" lang="en-US" sz="3200" b="0" i="0" u="none" strike="noStrike" kern="1200" cap="none" spc="0" normalizeH="0" noProof="0" dirty="0" smtClean="0">
                <a:ln>
                  <a:noFill/>
                </a:ln>
                <a:solidFill>
                  <a:schemeClr val="bg1"/>
                </a:solidFill>
                <a:effectLst/>
                <a:uLnTx/>
                <a:uFillTx/>
                <a:latin typeface="+mn-lt"/>
                <a:ea typeface="+mn-ea"/>
                <a:cs typeface="+mn-cs"/>
              </a:rPr>
              <a:t> on exurbs</a:t>
            </a:r>
            <a:r>
              <a:rPr kumimoji="0" lang="en-US" sz="3200" b="0" i="0" u="none" strike="noStrike" kern="1200" cap="none" spc="0" normalizeH="0" baseline="0" noProof="0" dirty="0" smtClean="0">
                <a:ln>
                  <a:noFill/>
                </a:ln>
                <a:solidFill>
                  <a:schemeClr val="bg1"/>
                </a:solidFill>
                <a:effectLst/>
                <a:uLnTx/>
                <a:uFillTx/>
                <a:latin typeface="+mn-lt"/>
                <a:ea typeface="+mn-ea"/>
                <a:cs typeface="+mn-cs"/>
              </a:rPr>
              <a:t>.</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
        <p:nvSpPr>
          <p:cNvPr id="10" name="Content Placeholder 2"/>
          <p:cNvSpPr txBox="1">
            <a:spLocks/>
          </p:cNvSpPr>
          <p:nvPr/>
        </p:nvSpPr>
        <p:spPr>
          <a:xfrm>
            <a:off x="457200" y="4572000"/>
            <a:ext cx="8229600" cy="1295400"/>
          </a:xfrm>
          <a:prstGeom prst="rect">
            <a:avLst/>
          </a:prstGeom>
        </p:spPr>
        <p:txBody>
          <a:bodyPr vert="horz" lIns="91440" tIns="45720" rIns="91440" bIns="45720" rtlCol="0">
            <a:normAutofit fontScale="92500"/>
          </a:bodyPr>
          <a:lstStyle/>
          <a:p>
            <a:pPr marL="514350" marR="0" lvl="0" indent="-5143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Protects historic districts by preserving the  identity and character of </a:t>
            </a:r>
            <a:r>
              <a:rPr lang="en-US" sz="3200" dirty="0" smtClean="0">
                <a:solidFill>
                  <a:schemeClr val="bg1"/>
                </a:solidFill>
                <a:latin typeface="+mn-lt"/>
                <a:cs typeface="+mn-cs"/>
              </a:rPr>
              <a:t>the built environment</a:t>
            </a:r>
            <a:r>
              <a:rPr kumimoji="0" lang="en-US" sz="3200" b="0" i="0" u="none" strike="noStrike" kern="1200" cap="none" spc="0" normalizeH="0" baseline="0" noProof="0" dirty="0" smtClean="0">
                <a:ln>
                  <a:noFill/>
                </a:ln>
                <a:solidFill>
                  <a:schemeClr val="bg1"/>
                </a:solidFill>
                <a:effectLst/>
                <a:uLnTx/>
                <a:uFillTx/>
                <a:latin typeface="+mn-lt"/>
                <a:ea typeface="+mn-ea"/>
                <a:cs typeface="+mn-cs"/>
              </a:rPr>
              <a:t>.</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bg/>
                                          </p:spTgt>
                                        </p:tgtEl>
                                        <p:attrNameLst>
                                          <p:attrName>style.visibility</p:attrName>
                                        </p:attrNameLst>
                                      </p:cBhvr>
                                      <p:to>
                                        <p:strVal val="visible"/>
                                      </p:to>
                                    </p:set>
                                    <p:anim calcmode="lin" valueType="num">
                                      <p:cBhvr additive="base">
                                        <p:cTn id="12"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bg/>
                                          </p:spTgt>
                                        </p:tgtEl>
                                        <p:attrNameLst>
                                          <p:attrName>ppt_y</p:attrName>
                                        </p:attrNameLst>
                                      </p:cBhvr>
                                      <p:tavLst>
                                        <p:tav tm="0">
                                          <p:val>
                                            <p:strVal val="1+#ppt_h/2"/>
                                          </p:val>
                                        </p:tav>
                                        <p:tav tm="100000">
                                          <p:val>
                                            <p:strVal val="#ppt_y"/>
                                          </p:val>
                                        </p:tav>
                                      </p:tavLst>
                                    </p:anim>
                                  </p:childTnLst>
                                </p:cTn>
                              </p:par>
                              <p:par>
                                <p:cTn id="14" presetID="3" presetClass="entr" presetSubtype="10"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blinds(horizontal)">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8" grpId="0" build="p"/>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04800"/>
            <a:ext cx="8458200" cy="1371600"/>
          </a:xfrm>
        </p:spPr>
        <p:txBody>
          <a:bodyPr>
            <a:noAutofit/>
          </a:bodyPr>
          <a:lstStyle/>
          <a:p>
            <a:r>
              <a:rPr lang="en-US" sz="3200" b="1" dirty="0" smtClean="0">
                <a:solidFill>
                  <a:schemeClr val="tx2">
                    <a:lumMod val="75000"/>
                  </a:schemeClr>
                </a:solidFill>
              </a:rPr>
              <a:t>Uplift in site values through </a:t>
            </a:r>
            <a:r>
              <a:rPr lang="en-US" sz="3200" b="1" dirty="0" smtClean="0">
                <a:solidFill>
                  <a:schemeClr val="tx2">
                    <a:lumMod val="75000"/>
                  </a:schemeClr>
                </a:solidFill>
              </a:rPr>
              <a:t>government policy</a:t>
            </a:r>
            <a:r>
              <a:rPr lang="en-US" sz="3200" b="1" dirty="0" smtClean="0">
                <a:solidFill>
                  <a:schemeClr val="tx2">
                    <a:lumMod val="75000"/>
                  </a:schemeClr>
                </a:solidFill>
              </a:rPr>
              <a:t/>
            </a:r>
            <a:br>
              <a:rPr lang="en-US" sz="3200" b="1" dirty="0" smtClean="0">
                <a:solidFill>
                  <a:schemeClr val="tx2">
                    <a:lumMod val="75000"/>
                  </a:schemeClr>
                </a:solidFill>
              </a:rPr>
            </a:br>
            <a:endParaRPr lang="en-US" sz="3200" b="1" dirty="0">
              <a:solidFill>
                <a:schemeClr val="tx2">
                  <a:lumMod val="75000"/>
                </a:schemeClr>
              </a:solidFill>
              <a:latin typeface="+mn-lt"/>
            </a:endParaRPr>
          </a:p>
        </p:txBody>
      </p:sp>
      <p:pic>
        <p:nvPicPr>
          <p:cNvPr id="62466" name="Picture 2" descr="http://www.thefeinline.com/photos/wharfpk2.jpg"/>
          <p:cNvPicPr>
            <a:picLocks noChangeAspect="1" noChangeArrowheads="1"/>
          </p:cNvPicPr>
          <p:nvPr/>
        </p:nvPicPr>
        <p:blipFill>
          <a:blip r:embed="rId3" cstate="print"/>
          <a:srcRect/>
          <a:stretch>
            <a:fillRect/>
          </a:stretch>
        </p:blipFill>
        <p:spPr bwMode="auto">
          <a:xfrm>
            <a:off x="1676401" y="2438399"/>
            <a:ext cx="6008848" cy="4013911"/>
          </a:xfrm>
          <a:prstGeom prst="rect">
            <a:avLst/>
          </a:prstGeom>
          <a:noFill/>
        </p:spPr>
      </p:pic>
      <p:sp>
        <p:nvSpPr>
          <p:cNvPr id="5" name="TextBox 4"/>
          <p:cNvSpPr txBox="1"/>
          <p:nvPr/>
        </p:nvSpPr>
        <p:spPr>
          <a:xfrm>
            <a:off x="914400" y="990600"/>
            <a:ext cx="7924800" cy="1292662"/>
          </a:xfrm>
          <a:prstGeom prst="rect">
            <a:avLst/>
          </a:prstGeom>
          <a:noFill/>
        </p:spPr>
        <p:txBody>
          <a:bodyPr wrap="square" rtlCol="0">
            <a:spAutoFit/>
          </a:bodyPr>
          <a:lstStyle/>
          <a:p>
            <a:r>
              <a:rPr lang="en-US" sz="2400" b="1" dirty="0" smtClean="0">
                <a:solidFill>
                  <a:schemeClr val="tx2">
                    <a:lumMod val="75000"/>
                  </a:schemeClr>
                </a:solidFill>
              </a:rPr>
              <a:t>Diving  Into the Big </a:t>
            </a:r>
            <a:r>
              <a:rPr lang="en-US" sz="2400" b="1" dirty="0" smtClean="0">
                <a:solidFill>
                  <a:schemeClr val="tx2">
                    <a:lumMod val="75000"/>
                  </a:schemeClr>
                </a:solidFill>
              </a:rPr>
              <a:t>Dig: </a:t>
            </a:r>
            <a:r>
              <a:rPr lang="en-US" b="1" dirty="0" smtClean="0">
                <a:solidFill>
                  <a:schemeClr val="tx2">
                    <a:lumMod val="75000"/>
                  </a:schemeClr>
                </a:solidFill>
              </a:rPr>
              <a:t>As </a:t>
            </a:r>
            <a:r>
              <a:rPr lang="en-US" b="1" dirty="0" smtClean="0">
                <a:solidFill>
                  <a:schemeClr val="tx2">
                    <a:lumMod val="75000"/>
                  </a:schemeClr>
                </a:solidFill>
              </a:rPr>
              <a:t>the Boston Globe reported in 2004, commercial properties (land) along the Old Artery increased in value by 79 percent in 15 years, nearly double the citywide increase of 41 percent. How to get back that public value?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35078"/>
            <a:ext cx="8229600" cy="487362"/>
          </a:xfrm>
        </p:spPr>
        <p:txBody>
          <a:bodyPr/>
          <a:lstStyle/>
          <a:p>
            <a:r>
              <a:rPr lang="en-US" dirty="0" smtClean="0"/>
              <a:t>How can This be Shown?</a:t>
            </a:r>
            <a:endParaRPr lang="en-US" dirty="0"/>
          </a:p>
        </p:txBody>
      </p:sp>
      <p:pic>
        <p:nvPicPr>
          <p:cNvPr id="4" name="Content Placeholder 3" descr="Maryland_Tax_Rates.jpg"/>
          <p:cNvPicPr>
            <a:picLocks noGrp="1" noChangeAspect="1"/>
          </p:cNvPicPr>
          <p:nvPr>
            <p:ph idx="1"/>
          </p:nvPr>
        </p:nvPicPr>
        <p:blipFill>
          <a:blip r:embed="rId3" cstate="print"/>
          <a:stretch>
            <a:fillRect/>
          </a:stretch>
        </p:blipFill>
        <p:spPr>
          <a:xfrm>
            <a:off x="1828800" y="914400"/>
            <a:ext cx="5158466" cy="5943600"/>
          </a:xfrm>
        </p:spPr>
      </p:pic>
      <p:pic>
        <p:nvPicPr>
          <p:cNvPr id="5" name="Picture 4" descr="Wage tax as % of 50K income- two wage earners, family of three.jpg"/>
          <p:cNvPicPr>
            <a:picLocks noChangeAspect="1"/>
          </p:cNvPicPr>
          <p:nvPr/>
        </p:nvPicPr>
        <p:blipFill>
          <a:blip r:embed="rId4" cstate="print"/>
          <a:stretch>
            <a:fillRect/>
          </a:stretch>
        </p:blipFill>
        <p:spPr>
          <a:xfrm>
            <a:off x="914399" y="838200"/>
            <a:ext cx="7391401" cy="5950567"/>
          </a:xfrm>
          <a:prstGeom prst="rect">
            <a:avLst/>
          </a:prstGeom>
        </p:spPr>
      </p:pic>
      <p:pic>
        <p:nvPicPr>
          <p:cNvPr id="20482" name="Picture 2"/>
          <p:cNvPicPr>
            <a:picLocks noChangeAspect="1" noChangeArrowheads="1"/>
          </p:cNvPicPr>
          <p:nvPr/>
        </p:nvPicPr>
        <p:blipFill>
          <a:blip r:embed="rId5" cstate="print"/>
          <a:srcRect/>
          <a:stretch>
            <a:fillRect/>
          </a:stretch>
        </p:blipFill>
        <p:spPr bwMode="auto">
          <a:xfrm>
            <a:off x="1524001" y="637514"/>
            <a:ext cx="6477000" cy="622048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4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8153400" cy="990600"/>
          </a:xfrm>
        </p:spPr>
        <p:txBody>
          <a:bodyPr>
            <a:normAutofit/>
          </a:bodyPr>
          <a:lstStyle/>
          <a:p>
            <a:pPr algn="l"/>
            <a:r>
              <a:rPr lang="en-US" b="1" dirty="0" smtClean="0">
                <a:solidFill>
                  <a:schemeClr val="tx2">
                    <a:lumMod val="75000"/>
                  </a:schemeClr>
                </a:solidFill>
              </a:rPr>
              <a:t>Other Methods of LVT</a:t>
            </a:r>
            <a:endParaRPr lang="en-US" b="1" dirty="0">
              <a:solidFill>
                <a:schemeClr val="tx2">
                  <a:lumMod val="75000"/>
                </a:schemeClr>
              </a:solidFill>
            </a:endParaRPr>
          </a:p>
        </p:txBody>
      </p:sp>
      <p:sp>
        <p:nvSpPr>
          <p:cNvPr id="3" name="Subtitle 2"/>
          <p:cNvSpPr>
            <a:spLocks noGrp="1"/>
          </p:cNvSpPr>
          <p:nvPr>
            <p:ph type="subTitle" idx="1"/>
          </p:nvPr>
        </p:nvSpPr>
        <p:spPr>
          <a:xfrm>
            <a:off x="152400" y="914400"/>
            <a:ext cx="8991600" cy="838200"/>
          </a:xfrm>
        </p:spPr>
        <p:txBody>
          <a:bodyPr>
            <a:noAutofit/>
          </a:bodyPr>
          <a:lstStyle/>
          <a:p>
            <a:pPr algn="l"/>
            <a:r>
              <a:rPr lang="en-US" sz="2800" dirty="0" smtClean="0">
                <a:solidFill>
                  <a:schemeClr val="tx2">
                    <a:lumMod val="75000"/>
                  </a:schemeClr>
                </a:solidFill>
                <a:latin typeface="+mj-lt"/>
              </a:rPr>
              <a:t>The need for a BID is often caused by vacant or blighted lots.  LVT in a BID puts burden on owners that cause the problem.</a:t>
            </a:r>
            <a:endParaRPr lang="en-US" sz="2800" dirty="0">
              <a:solidFill>
                <a:schemeClr val="tx2">
                  <a:lumMod val="75000"/>
                </a:schemeClr>
              </a:solidFill>
              <a:latin typeface="+mj-lt"/>
            </a:endParaRPr>
          </a:p>
        </p:txBody>
      </p:sp>
      <p:graphicFrame>
        <p:nvGraphicFramePr>
          <p:cNvPr id="7" name="Diagram 6"/>
          <p:cNvGraphicFramePr/>
          <p:nvPr/>
        </p:nvGraphicFramePr>
        <p:xfrm>
          <a:off x="228600" y="2362200"/>
          <a:ext cx="49530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3250" name="Picture 2" descr="http://www.downtownpittsburgh.com/_files/images/new-about.gif"/>
          <p:cNvPicPr>
            <a:picLocks noChangeAspect="1" noChangeArrowheads="1"/>
          </p:cNvPicPr>
          <p:nvPr/>
        </p:nvPicPr>
        <p:blipFill>
          <a:blip r:embed="rId8" cstate="print"/>
          <a:srcRect/>
          <a:stretch>
            <a:fillRect/>
          </a:stretch>
        </p:blipFill>
        <p:spPr bwMode="auto">
          <a:xfrm>
            <a:off x="4724400" y="1981200"/>
            <a:ext cx="4267200" cy="44958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14400"/>
          </a:xfrm>
        </p:spPr>
        <p:txBody>
          <a:bodyPr>
            <a:normAutofit/>
          </a:bodyPr>
          <a:lstStyle/>
          <a:p>
            <a:pPr algn="l"/>
            <a:r>
              <a:rPr lang="en-US" b="1" dirty="0" smtClean="0">
                <a:solidFill>
                  <a:schemeClr val="tx2">
                    <a:lumMod val="75000"/>
                  </a:schemeClr>
                </a:solidFill>
              </a:rPr>
              <a:t>Other Methods of LVT</a:t>
            </a:r>
            <a:endParaRPr lang="en-US" b="1" dirty="0">
              <a:solidFill>
                <a:schemeClr val="tx2">
                  <a:lumMod val="75000"/>
                </a:schemeClr>
              </a:solidFill>
            </a:endParaRPr>
          </a:p>
        </p:txBody>
      </p:sp>
      <p:sp>
        <p:nvSpPr>
          <p:cNvPr id="3" name="Subtitle 2"/>
          <p:cNvSpPr>
            <a:spLocks noGrp="1"/>
          </p:cNvSpPr>
          <p:nvPr>
            <p:ph type="subTitle" idx="1"/>
          </p:nvPr>
        </p:nvSpPr>
        <p:spPr>
          <a:xfrm>
            <a:off x="0" y="838200"/>
            <a:ext cx="9144000" cy="1143000"/>
          </a:xfrm>
        </p:spPr>
        <p:txBody>
          <a:bodyPr>
            <a:normAutofit fontScale="25000" lnSpcReduction="20000"/>
          </a:bodyPr>
          <a:lstStyle/>
          <a:p>
            <a:pPr algn="l"/>
            <a:r>
              <a:rPr lang="en-US" sz="8600" dirty="0" smtClean="0">
                <a:solidFill>
                  <a:schemeClr val="tx2">
                    <a:lumMod val="75000"/>
                  </a:schemeClr>
                </a:solidFill>
                <a:latin typeface="+mj-lt"/>
              </a:rPr>
              <a:t>Parks and Greenways provide public benefit to proximate landowners.</a:t>
            </a:r>
          </a:p>
          <a:p>
            <a:pPr algn="l"/>
            <a:r>
              <a:rPr lang="en-US" sz="8600" dirty="0" smtClean="0">
                <a:solidFill>
                  <a:schemeClr val="tx2">
                    <a:lumMod val="75000"/>
                  </a:schemeClr>
                </a:solidFill>
                <a:latin typeface="+mj-lt"/>
              </a:rPr>
              <a:t>Kansas City, MO Parks, and Boulevards Levy collects from those beneficiaries.</a:t>
            </a:r>
          </a:p>
          <a:p>
            <a:pPr algn="l"/>
            <a:r>
              <a:rPr lang="en-US" sz="8600" dirty="0" smtClean="0">
                <a:solidFill>
                  <a:schemeClr val="tx2">
                    <a:lumMod val="75000"/>
                  </a:schemeClr>
                </a:solidFill>
                <a:latin typeface="+mj-lt"/>
              </a:rPr>
              <a:t>Benefit has a cost.</a:t>
            </a:r>
          </a:p>
          <a:p>
            <a:r>
              <a:rPr lang="en-US" dirty="0" smtClean="0"/>
              <a:t> </a:t>
            </a:r>
            <a:endParaRPr lang="en-US" dirty="0"/>
          </a:p>
        </p:txBody>
      </p:sp>
      <p:graphicFrame>
        <p:nvGraphicFramePr>
          <p:cNvPr id="7" name="Diagram 6"/>
          <p:cNvGraphicFramePr/>
          <p:nvPr/>
        </p:nvGraphicFramePr>
        <p:xfrm>
          <a:off x="228600" y="1905000"/>
          <a:ext cx="48768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20" name="Picture 4" descr="http://www.eldo.us/wp-content/uploads/2011/08/MG_2681.jpg"/>
          <p:cNvPicPr>
            <a:picLocks noChangeAspect="1" noChangeArrowheads="1"/>
          </p:cNvPicPr>
          <p:nvPr/>
        </p:nvPicPr>
        <p:blipFill>
          <a:blip r:embed="rId8" cstate="print"/>
          <a:srcRect/>
          <a:stretch>
            <a:fillRect/>
          </a:stretch>
        </p:blipFill>
        <p:spPr bwMode="auto">
          <a:xfrm>
            <a:off x="4876800" y="1981200"/>
            <a:ext cx="3962400"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8839200" cy="914400"/>
          </a:xfrm>
        </p:spPr>
        <p:txBody>
          <a:bodyPr>
            <a:normAutofit/>
          </a:bodyPr>
          <a:lstStyle/>
          <a:p>
            <a:pPr algn="l"/>
            <a:r>
              <a:rPr lang="en-US" b="1" dirty="0" smtClean="0">
                <a:solidFill>
                  <a:schemeClr val="tx2">
                    <a:lumMod val="75000"/>
                  </a:schemeClr>
                </a:solidFill>
                <a:latin typeface="+mn-lt"/>
              </a:rPr>
              <a:t>Other uses for LVT</a:t>
            </a:r>
            <a:endParaRPr lang="en-US" b="1" dirty="0">
              <a:solidFill>
                <a:schemeClr val="tx2">
                  <a:lumMod val="75000"/>
                </a:schemeClr>
              </a:solidFill>
              <a:latin typeface="+mn-lt"/>
            </a:endParaRPr>
          </a:p>
        </p:txBody>
      </p:sp>
      <p:graphicFrame>
        <p:nvGraphicFramePr>
          <p:cNvPr id="7" name="Diagram 6"/>
          <p:cNvGraphicFramePr/>
          <p:nvPr/>
        </p:nvGraphicFramePr>
        <p:xfrm>
          <a:off x="228600" y="990600"/>
          <a:ext cx="44196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Berkshire Value Per Capita.jpg"/>
          <p:cNvPicPr>
            <a:picLocks noChangeAspect="1"/>
          </p:cNvPicPr>
          <p:nvPr/>
        </p:nvPicPr>
        <p:blipFill>
          <a:blip r:embed="rId8" cstate="print">
            <a:lum bright="-6000" contrast="21000"/>
          </a:blip>
          <a:srcRect l="1071" t="4444"/>
          <a:stretch>
            <a:fillRect/>
          </a:stretch>
        </p:blipFill>
        <p:spPr>
          <a:xfrm>
            <a:off x="4648200" y="1143000"/>
            <a:ext cx="4343400" cy="54864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295400"/>
          </a:xfrm>
          <a:solidFill>
            <a:schemeClr val="accent1">
              <a:lumMod val="75000"/>
            </a:schemeClr>
          </a:solidFill>
        </p:spPr>
        <p:txBody>
          <a:bodyPr>
            <a:normAutofit/>
          </a:bodyPr>
          <a:lstStyle/>
          <a:p>
            <a:r>
              <a:rPr lang="en-US" b="1" dirty="0" smtClean="0">
                <a:solidFill>
                  <a:schemeClr val="bg1"/>
                </a:solidFill>
              </a:rPr>
              <a:t>Harrisburg, PA</a:t>
            </a:r>
            <a:endParaRPr lang="en-US" b="1" dirty="0">
              <a:solidFill>
                <a:schemeClr val="bg1"/>
              </a:solidFill>
            </a:endParaRPr>
          </a:p>
        </p:txBody>
      </p:sp>
      <p:sp>
        <p:nvSpPr>
          <p:cNvPr id="6" name="Text Placeholder 5"/>
          <p:cNvSpPr>
            <a:spLocks noGrp="1"/>
          </p:cNvSpPr>
          <p:nvPr>
            <p:ph type="body" idx="1"/>
          </p:nvPr>
        </p:nvSpPr>
        <p:spPr>
          <a:xfrm>
            <a:off x="381000" y="1295402"/>
            <a:ext cx="3886200" cy="498475"/>
          </a:xfrm>
        </p:spPr>
        <p:txBody>
          <a:bodyPr/>
          <a:lstStyle/>
          <a:p>
            <a:pPr algn="ctr"/>
            <a:r>
              <a:rPr lang="en-US" dirty="0" smtClean="0"/>
              <a:t>Early LVT</a:t>
            </a:r>
            <a:endParaRPr lang="en-US" dirty="0"/>
          </a:p>
        </p:txBody>
      </p:sp>
      <p:sp>
        <p:nvSpPr>
          <p:cNvPr id="8" name="Text Placeholder 7"/>
          <p:cNvSpPr>
            <a:spLocks noGrp="1"/>
          </p:cNvSpPr>
          <p:nvPr>
            <p:ph type="body" sz="half" idx="3"/>
          </p:nvPr>
        </p:nvSpPr>
        <p:spPr>
          <a:xfrm>
            <a:off x="4648202" y="1219202"/>
            <a:ext cx="4041775" cy="574675"/>
          </a:xfrm>
        </p:spPr>
        <p:txBody>
          <a:bodyPr/>
          <a:lstStyle/>
          <a:p>
            <a:pPr algn="ctr"/>
            <a:r>
              <a:rPr lang="en-US" dirty="0" smtClean="0"/>
              <a:t>Late LVT</a:t>
            </a:r>
            <a:endParaRPr lang="en-US" dirty="0"/>
          </a:p>
        </p:txBody>
      </p:sp>
      <p:pic>
        <p:nvPicPr>
          <p:cNvPr id="10" name="Content Placeholder 9" descr="333Market_street.JPG"/>
          <p:cNvPicPr>
            <a:picLocks noGrp="1" noChangeAspect="1"/>
          </p:cNvPicPr>
          <p:nvPr>
            <p:ph sz="quarter" idx="2"/>
          </p:nvPr>
        </p:nvPicPr>
        <p:blipFill>
          <a:blip r:embed="rId3" cstate="print">
            <a:duotone>
              <a:prstClr val="black"/>
              <a:srgbClr val="D9C3A5">
                <a:tint val="50000"/>
                <a:satMod val="180000"/>
              </a:srgbClr>
            </a:duotone>
          </a:blip>
          <a:stretch>
            <a:fillRect/>
          </a:stretch>
        </p:blipFill>
        <p:spPr bwMode="auto">
          <a:xfrm>
            <a:off x="381003" y="1752600"/>
            <a:ext cx="4041775" cy="4495800"/>
          </a:xfrm>
          <a:prstGeom prst="rect">
            <a:avLst/>
          </a:prstGeom>
          <a:ln>
            <a:noFill/>
          </a:ln>
          <a:effectLst>
            <a:softEdge rad="112500"/>
          </a:effectLst>
        </p:spPr>
      </p:pic>
      <p:pic>
        <p:nvPicPr>
          <p:cNvPr id="11" name="Content Placeholder 10" descr="333MarketSt.JPG"/>
          <p:cNvPicPr>
            <a:picLocks noGrp="1" noChangeAspect="1"/>
          </p:cNvPicPr>
          <p:nvPr>
            <p:ph sz="quarter" idx="4"/>
          </p:nvPr>
        </p:nvPicPr>
        <p:blipFill>
          <a:blip r:embed="rId4" cstate="print"/>
          <a:stretch>
            <a:fillRect/>
          </a:stretch>
        </p:blipFill>
        <p:spPr bwMode="auto">
          <a:xfrm>
            <a:off x="4724403" y="1752600"/>
            <a:ext cx="4041775" cy="4495800"/>
          </a:xfrm>
          <a:prstGeom prst="rect">
            <a:avLst/>
          </a:prstGeom>
          <a:ln>
            <a:noFill/>
          </a:ln>
          <a:effectLst>
            <a:softEdge rad="112500"/>
          </a:effectLst>
        </p:spPr>
      </p:pic>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533400" y="1295400"/>
            <a:ext cx="3352800" cy="557784"/>
          </a:xfrm>
        </p:spPr>
        <p:txBody>
          <a:bodyPr/>
          <a:lstStyle/>
          <a:p>
            <a:pPr algn="ctr"/>
            <a:r>
              <a:rPr lang="en-US" dirty="0" smtClean="0"/>
              <a:t>Early LVT</a:t>
            </a:r>
            <a:endParaRPr lang="en-US" dirty="0"/>
          </a:p>
        </p:txBody>
      </p:sp>
      <p:sp>
        <p:nvSpPr>
          <p:cNvPr id="8" name="Text Placeholder 7"/>
          <p:cNvSpPr>
            <a:spLocks noGrp="1"/>
          </p:cNvSpPr>
          <p:nvPr>
            <p:ph type="body" sz="half" idx="3"/>
          </p:nvPr>
        </p:nvSpPr>
        <p:spPr>
          <a:xfrm>
            <a:off x="4724400" y="1295400"/>
            <a:ext cx="3657600" cy="557784"/>
          </a:xfrm>
        </p:spPr>
        <p:txBody>
          <a:bodyPr/>
          <a:lstStyle/>
          <a:p>
            <a:pPr algn="ctr"/>
            <a:r>
              <a:rPr lang="en-US" dirty="0" smtClean="0"/>
              <a:t>Late LVT</a:t>
            </a:r>
            <a:endParaRPr lang="en-US" dirty="0"/>
          </a:p>
        </p:txBody>
      </p:sp>
      <p:pic>
        <p:nvPicPr>
          <p:cNvPr id="13" name="Content Placeholder 7" descr="Market_square.JPG"/>
          <p:cNvPicPr>
            <a:picLocks noGrp="1" noChangeAspect="1"/>
          </p:cNvPicPr>
          <p:nvPr>
            <p:ph sz="quarter" idx="2"/>
          </p:nvPr>
        </p:nvPicPr>
        <p:blipFill>
          <a:blip r:embed="rId3" cstate="print"/>
          <a:stretch>
            <a:fillRect/>
          </a:stretch>
        </p:blipFill>
        <p:spPr>
          <a:xfrm>
            <a:off x="457200" y="1905000"/>
            <a:ext cx="3810000" cy="4267200"/>
          </a:xfrm>
          <a:prstGeom prst="rect">
            <a:avLst/>
          </a:prstGeom>
          <a:ln>
            <a:noFill/>
          </a:ln>
          <a:effectLst>
            <a:outerShdw blurRad="292100" dist="139700" dir="2700000" algn="tl" rotWithShape="0">
              <a:srgbClr val="333333">
                <a:alpha val="65000"/>
              </a:srgbClr>
            </a:outerShdw>
          </a:effectLst>
        </p:spPr>
      </p:pic>
      <p:pic>
        <p:nvPicPr>
          <p:cNvPr id="14" name="Content Placeholder 13" descr="MarketSquare2.bmp"/>
          <p:cNvPicPr>
            <a:picLocks noGrp="1" noChangeAspect="1"/>
          </p:cNvPicPr>
          <p:nvPr>
            <p:ph sz="quarter" idx="4"/>
          </p:nvPr>
        </p:nvPicPr>
        <p:blipFill>
          <a:blip r:embed="rId4" cstate="print"/>
          <a:stretch>
            <a:fillRect/>
          </a:stretch>
        </p:blipFill>
        <p:spPr bwMode="auto">
          <a:xfrm>
            <a:off x="4724400" y="1905000"/>
            <a:ext cx="3657599" cy="4283964"/>
          </a:xfrm>
          <a:prstGeom prst="rect">
            <a:avLst/>
          </a:prstGeom>
          <a:ln>
            <a:noFill/>
          </a:ln>
          <a:effectLst>
            <a:outerShdw blurRad="292100" dist="139700" dir="2700000" algn="tl" rotWithShape="0">
              <a:srgbClr val="333333">
                <a:alpha val="65000"/>
              </a:srgbClr>
            </a:outerShdw>
          </a:effectLst>
        </p:spPr>
      </p:pic>
      <p:sp>
        <p:nvSpPr>
          <p:cNvPr id="9" name="Title 4"/>
          <p:cNvSpPr txBox="1">
            <a:spLocks/>
          </p:cNvSpPr>
          <p:nvPr/>
        </p:nvSpPr>
        <p:spPr bwMode="auto">
          <a:xfrm>
            <a:off x="0" y="0"/>
            <a:ext cx="9144000" cy="1295400"/>
          </a:xfrm>
          <a:prstGeom prst="rect">
            <a:avLst/>
          </a:prstGeom>
          <a:solidFill>
            <a:schemeClr val="accent1">
              <a:lumMod val="75000"/>
            </a:schemeClr>
          </a:solid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mj-lt"/>
                <a:ea typeface="+mj-ea"/>
                <a:cs typeface="+mj-cs"/>
              </a:rPr>
              <a:t>Harrisburg, PA</a:t>
            </a:r>
            <a:endParaRPr kumimoji="0" lang="en-US" sz="4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1">
              <a:lumMod val="75000"/>
            </a:schemeClr>
          </a:solidFill>
        </p:spPr>
        <p:txBody>
          <a:bodyPr>
            <a:noAutofit/>
          </a:bodyPr>
          <a:lstStyle/>
          <a:p>
            <a:pPr eaLnBrk="1" fontAlgn="auto" hangingPunct="1">
              <a:spcAft>
                <a:spcPts val="0"/>
              </a:spcAft>
              <a:defRPr/>
            </a:pPr>
            <a:r>
              <a:rPr lang="en-US" dirty="0" smtClean="0"/>
              <a:t/>
            </a:r>
            <a:br>
              <a:rPr lang="en-US" dirty="0" smtClean="0"/>
            </a:br>
            <a:r>
              <a:rPr lang="en-US" smtClean="0">
                <a:solidFill>
                  <a:schemeClr val="bg1"/>
                </a:solidFill>
              </a:rPr>
              <a:t>What happens </a:t>
            </a:r>
            <a:r>
              <a:rPr lang="en-US" dirty="0" smtClean="0">
                <a:solidFill>
                  <a:schemeClr val="bg1"/>
                </a:solidFill>
              </a:rPr>
              <a:t>with LVT? </a:t>
            </a:r>
            <a:r>
              <a:rPr lang="en-US" dirty="0" smtClean="0"/>
              <a:t/>
            </a:r>
            <a:br>
              <a:rPr lang="en-US" dirty="0" smtClean="0"/>
            </a:br>
            <a:endParaRPr lang="en-US" dirty="0"/>
          </a:p>
        </p:txBody>
      </p:sp>
      <p:sp>
        <p:nvSpPr>
          <p:cNvPr id="5" name="TextBox 4"/>
          <p:cNvSpPr txBox="1"/>
          <p:nvPr/>
        </p:nvSpPr>
        <p:spPr>
          <a:xfrm>
            <a:off x="2514600" y="5638802"/>
            <a:ext cx="1524000" cy="584775"/>
          </a:xfrm>
          <a:prstGeom prst="rect">
            <a:avLst/>
          </a:prstGeom>
          <a:noFill/>
          <a:ln>
            <a:solidFill>
              <a:schemeClr val="bg1"/>
            </a:solidFill>
          </a:ln>
        </p:spPr>
        <p:txBody>
          <a:bodyPr wrap="square" rtlCol="0">
            <a:spAutoFit/>
          </a:bodyPr>
          <a:lstStyle/>
          <a:p>
            <a:r>
              <a:rPr lang="en-US" sz="1600" dirty="0" smtClean="0"/>
              <a:t>Harrisburg Expands LVT</a:t>
            </a:r>
            <a:endParaRPr lang="en-US" sz="1600" dirty="0"/>
          </a:p>
        </p:txBody>
      </p:sp>
      <p:graphicFrame>
        <p:nvGraphicFramePr>
          <p:cNvPr id="9" name="Content Placeholder 5"/>
          <p:cNvGraphicFramePr>
            <a:graphicFrameLocks noGrp="1"/>
          </p:cNvGraphicFramePr>
          <p:nvPr>
            <p:ph idx="1"/>
          </p:nvPr>
        </p:nvGraphicFramePr>
        <p:xfrm>
          <a:off x="228600" y="1143000"/>
          <a:ext cx="8534400" cy="5486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pPr eaLnBrk="1" fontAlgn="auto" hangingPunct="1">
              <a:spcAft>
                <a:spcPts val="0"/>
              </a:spcAft>
              <a:defRPr/>
            </a:pPr>
            <a:r>
              <a:rPr lang="en-US" sz="2800" b="1" dirty="0" smtClean="0">
                <a:solidFill>
                  <a:schemeClr val="tx2">
                    <a:lumMod val="75000"/>
                  </a:schemeClr>
                </a:solidFill>
              </a:rPr>
              <a:t>Do Markets Change to Assist Planning? </a:t>
            </a:r>
            <a:r>
              <a:rPr lang="en-US" sz="2800" dirty="0" smtClean="0"/>
              <a:t/>
            </a:r>
            <a:br>
              <a:rPr lang="en-US" sz="2800" dirty="0" smtClean="0"/>
            </a:br>
            <a:endParaRPr lang="en-US" sz="2800" dirty="0"/>
          </a:p>
        </p:txBody>
      </p:sp>
      <p:sp>
        <p:nvSpPr>
          <p:cNvPr id="16388" name="Content Placeholder 6"/>
          <p:cNvSpPr>
            <a:spLocks noGrp="1"/>
          </p:cNvSpPr>
          <p:nvPr>
            <p:ph idx="1"/>
          </p:nvPr>
        </p:nvSpPr>
        <p:spPr/>
        <p:txBody>
          <a:bodyPr/>
          <a:lstStyle/>
          <a:p>
            <a:pPr eaLnBrk="1" hangingPunct="1">
              <a:buNone/>
            </a:pPr>
            <a:endParaRPr lang="en-US" dirty="0" smtClean="0"/>
          </a:p>
        </p:txBody>
      </p:sp>
      <p:pic>
        <p:nvPicPr>
          <p:cNvPr id="8" name="Picture 7"/>
          <p:cNvPicPr preferRelativeResize="0">
            <a:picLocks/>
          </p:cNvPicPr>
          <p:nvPr/>
        </p:nvPicPr>
        <p:blipFill>
          <a:blip r:embed="rId3" cstate="print">
            <a:lum bright="-4000" contrast="16000"/>
          </a:blip>
          <a:srcRect/>
          <a:stretch>
            <a:fillRect/>
          </a:stretch>
        </p:blipFill>
        <p:spPr bwMode="auto">
          <a:xfrm>
            <a:off x="381000" y="685800"/>
            <a:ext cx="8382000" cy="6019800"/>
          </a:xfrm>
          <a:prstGeom prst="rect">
            <a:avLst/>
          </a:prstGeom>
          <a:blipFill>
            <a:blip r:embed="rId4" cstate="print">
              <a:lum bright="-4000" contrast="16000"/>
            </a:blip>
            <a:tile tx="0" ty="0" sx="100000" sy="100000" flip="none" algn="tl"/>
          </a:blipFill>
          <a:ln>
            <a:noFill/>
          </a:ln>
          <a:effectLst>
            <a:outerShdw blurRad="292100" dist="139700" dir="2700000" algn="tl" rotWithShape="0">
              <a:srgbClr val="333333">
                <a:alpha val="65000"/>
              </a:srgbClr>
            </a:outerShdw>
          </a:effectLst>
        </p:spPr>
      </p:pic>
      <p:sp>
        <p:nvSpPr>
          <p:cNvPr id="6" name="TextBox 5"/>
          <p:cNvSpPr txBox="1"/>
          <p:nvPr/>
        </p:nvSpPr>
        <p:spPr>
          <a:xfrm>
            <a:off x="7467600" y="4419600"/>
            <a:ext cx="1219200" cy="2031325"/>
          </a:xfrm>
          <a:prstGeom prst="rect">
            <a:avLst/>
          </a:prstGeom>
          <a:solidFill>
            <a:schemeClr val="tx2">
              <a:lumMod val="75000"/>
            </a:schemeClr>
          </a:solidFill>
        </p:spPr>
        <p:txBody>
          <a:bodyPr wrap="square" rtlCol="0" anchor="ctr" anchorCtr="1">
            <a:spAutoFit/>
          </a:bodyPr>
          <a:lstStyle/>
          <a:p>
            <a:pPr algn="ctr"/>
            <a:r>
              <a:rPr lang="en-US" dirty="0" smtClean="0">
                <a:solidFill>
                  <a:schemeClr val="bg1"/>
                </a:solidFill>
              </a:rPr>
              <a:t>Classic LVT Study: Oates and Schwab, 1997</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Picture Placeholder 6" descr="labor-jpeg.png"/>
          <p:cNvPicPr>
            <a:picLocks noGrp="1" noChangeAspect="1"/>
          </p:cNvPicPr>
          <p:nvPr>
            <p:ph type="pic" idx="1"/>
          </p:nvPr>
        </p:nvPicPr>
        <p:blipFill>
          <a:blip r:embed="rId2" cstate="screen"/>
          <a:srcRect/>
          <a:stretch>
            <a:fillRect/>
          </a:stretch>
        </p:blipFill>
        <p:spPr>
          <a:xfrm>
            <a:off x="86032" y="381001"/>
            <a:ext cx="9057968" cy="5105399"/>
          </a:xfrm>
        </p:spPr>
      </p:pic>
      <p:sp>
        <p:nvSpPr>
          <p:cNvPr id="6" name="Text Placeholder 5"/>
          <p:cNvSpPr>
            <a:spLocks noGrp="1"/>
          </p:cNvSpPr>
          <p:nvPr>
            <p:ph type="body" sz="half" idx="2"/>
          </p:nvPr>
        </p:nvSpPr>
        <p:spPr>
          <a:xfrm>
            <a:off x="0" y="5630333"/>
            <a:ext cx="9144000" cy="846667"/>
          </a:xfrm>
        </p:spPr>
        <p:txBody>
          <a:bodyPr/>
          <a:lstStyle/>
          <a:p>
            <a:pPr algn="ctr"/>
            <a:r>
              <a:rPr lang="en-US" sz="2222" dirty="0"/>
              <a:t>What Makes Our World?</a:t>
            </a:r>
          </a:p>
          <a:p>
            <a:pPr algn="ctr"/>
            <a:r>
              <a:rPr lang="en-US" sz="2222" dirty="0"/>
              <a:t>Labor: Our Work</a:t>
            </a:r>
          </a:p>
          <a:p>
            <a:endParaRPr lang="en-US" sz="2222" dirty="0"/>
          </a:p>
        </p:txBody>
      </p:sp>
      <p:pic>
        <p:nvPicPr>
          <p:cNvPr id="8" name="Picture 7" descr="Working_on_the_house.png"/>
          <p:cNvPicPr>
            <a:picLocks noChangeAspect="1"/>
          </p:cNvPicPr>
          <p:nvPr/>
        </p:nvPicPr>
        <p:blipFill>
          <a:blip r:embed="rId3" cstate="screen"/>
          <a:stretch>
            <a:fillRect/>
          </a:stretch>
        </p:blipFill>
        <p:spPr>
          <a:xfrm>
            <a:off x="2370667" y="381001"/>
            <a:ext cx="4335309" cy="5249332"/>
          </a:xfrm>
          <a:prstGeom prst="rect">
            <a:avLst/>
          </a:prstGeom>
        </p:spPr>
      </p:pic>
    </p:spTree>
    <p:extLst>
      <p:ext uri="{BB962C8B-B14F-4D97-AF65-F5344CB8AC3E}">
        <p14:creationId xmlns:p14="http://schemas.microsoft.com/office/powerpoint/2010/main" val="211256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Mega Ultra Example of </a:t>
            </a:r>
            <a:r>
              <a:rPr lang="en-US" dirty="0" smtClean="0"/>
              <a:t>Land Values and cities: </a:t>
            </a:r>
            <a:r>
              <a:rPr lang="en-US" dirty="0" smtClean="0"/>
              <a:t>Canberra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611" y="1524000"/>
            <a:ext cx="8762777" cy="4934118"/>
          </a:xfrm>
        </p:spPr>
      </p:pic>
    </p:spTree>
    <p:extLst>
      <p:ext uri="{BB962C8B-B14F-4D97-AF65-F5344CB8AC3E}">
        <p14:creationId xmlns:p14="http://schemas.microsoft.com/office/powerpoint/2010/main" val="3230785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1143000"/>
          </a:xfrm>
        </p:spPr>
        <p:txBody>
          <a:bodyPr/>
          <a:lstStyle/>
          <a:p>
            <a:r>
              <a:rPr lang="en-US" sz="3800" dirty="0" smtClean="0"/>
              <a:t>Mega Ultra Example of Site Value and Planning: Canberra and Walter Burley Griffin</a:t>
            </a:r>
            <a:endParaRPr lang="en-US" sz="3800" dirty="0"/>
          </a:p>
        </p:txBody>
      </p:sp>
      <p:sp>
        <p:nvSpPr>
          <p:cNvPr id="3" name="Content Placeholder 2"/>
          <p:cNvSpPr>
            <a:spLocks noGrp="1"/>
          </p:cNvSpPr>
          <p:nvPr>
            <p:ph idx="1"/>
          </p:nvPr>
        </p:nvSpPr>
        <p:spPr>
          <a:xfrm>
            <a:off x="457200" y="1066800"/>
            <a:ext cx="8229600" cy="5715000"/>
          </a:xfrm>
        </p:spPr>
        <p:txBody>
          <a:bodyPr/>
          <a:lstStyle/>
          <a:p>
            <a:pPr marL="0" indent="0">
              <a:buNone/>
            </a:pPr>
            <a:r>
              <a:rPr lang="en-US" sz="2200" dirty="0"/>
              <a:t>I do not, however, fail to recognize that yours is the greatest opportunity the word has afforded for the expression of the great democratic civic ideal. Your advantages are not only in the characteristic Australian idealism and interest in Government activity, but in the fundamental land policy of the Capital. </a:t>
            </a:r>
            <a:endParaRPr lang="en-US" sz="2200" dirty="0" smtClean="0"/>
          </a:p>
          <a:p>
            <a:pPr marL="0" indent="0">
              <a:buNone/>
            </a:pPr>
            <a:r>
              <a:rPr lang="en-US" sz="2200" dirty="0" smtClean="0"/>
              <a:t>This</a:t>
            </a:r>
            <a:r>
              <a:rPr lang="en-US" sz="2200" dirty="0"/>
              <a:t>, at the outset, when you have only a population of 25,000, would, on the basis of average American city land values ($1,000 to</a:t>
            </a:r>
            <a:r>
              <a:rPr lang="en-US" sz="2200" dirty="0" smtClean="0"/>
              <a:t>.$1,500 </a:t>
            </a:r>
            <a:r>
              <a:rPr lang="en-US" sz="2200" dirty="0"/>
              <a:t>per head), lead me to predict for the </a:t>
            </a:r>
            <a:r>
              <a:rPr lang="en-US" sz="2200" b="1" i="1" dirty="0"/>
              <a:t>Federal Capital an annual income from land rentals of £250,000 to £300,000 per year. without taking account of any property taxes or profits from Public Service operations</a:t>
            </a:r>
            <a:r>
              <a:rPr lang="en-US" sz="2200" b="1" i="1" dirty="0" smtClean="0"/>
              <a:t>. [$40 Million Australian 2018] </a:t>
            </a:r>
          </a:p>
          <a:p>
            <a:pPr marL="0" indent="0">
              <a:buNone/>
            </a:pPr>
            <a:r>
              <a:rPr lang="en-US" sz="2200" dirty="0" smtClean="0"/>
              <a:t>The </a:t>
            </a:r>
            <a:r>
              <a:rPr lang="en-US" sz="2200" dirty="0"/>
              <a:t>fiscal side is not the strongest phase either, because, freed from land speculative selfish interest the natural instincts of the community will guarantee higher artistic and seasonal standards, as already instanced by one at the city site, an attitude of fear of spoiling the landscape, such as is not at all to be found in "boom" towns.</a:t>
            </a:r>
          </a:p>
        </p:txBody>
      </p:sp>
    </p:spTree>
    <p:extLst>
      <p:ext uri="{BB962C8B-B14F-4D97-AF65-F5344CB8AC3E}">
        <p14:creationId xmlns:p14="http://schemas.microsoft.com/office/powerpoint/2010/main" val="1072650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552" t="13664" r="15862" b="6834"/>
          <a:stretch/>
        </p:blipFill>
        <p:spPr>
          <a:xfrm>
            <a:off x="457200" y="152400"/>
            <a:ext cx="7680960" cy="5016137"/>
          </a:xfrm>
          <a:prstGeom prst="rect">
            <a:avLst/>
          </a:prstGeom>
        </p:spPr>
      </p:pic>
      <p:sp>
        <p:nvSpPr>
          <p:cNvPr id="6" name="Text Placeholder 5"/>
          <p:cNvSpPr>
            <a:spLocks noGrp="1"/>
          </p:cNvSpPr>
          <p:nvPr>
            <p:ph type="body" sz="half" idx="2"/>
          </p:nvPr>
        </p:nvSpPr>
        <p:spPr>
          <a:xfrm>
            <a:off x="169333" y="5562600"/>
            <a:ext cx="8974667" cy="846667"/>
          </a:xfrm>
        </p:spPr>
        <p:txBody>
          <a:bodyPr/>
          <a:lstStyle/>
          <a:p>
            <a:pPr algn="ctr"/>
            <a:r>
              <a:rPr lang="en-US" sz="2222" dirty="0"/>
              <a:t>What Makes Our World?</a:t>
            </a:r>
          </a:p>
          <a:p>
            <a:pPr algn="ctr"/>
            <a:r>
              <a:rPr lang="en-US" sz="1800" dirty="0"/>
              <a:t>Capital: In economics, "capital" refers to productive inputs that are (1) produced and (2) provide an ongoing stream of productive services.  The fact that capital is produced distinguishes it from land and other natural resources, which are supplied by nature. </a:t>
            </a:r>
          </a:p>
          <a:p>
            <a:endParaRPr lang="en-US" sz="2222" dirty="0"/>
          </a:p>
        </p:txBody>
      </p:sp>
      <p:pic>
        <p:nvPicPr>
          <p:cNvPr id="5" name="Picture Placeholder 4" descr="capital1.png"/>
          <p:cNvPicPr>
            <a:picLocks noGrp="1" noChangeAspect="1"/>
          </p:cNvPicPr>
          <p:nvPr>
            <p:ph type="pic" idx="1"/>
          </p:nvPr>
        </p:nvPicPr>
        <p:blipFill>
          <a:blip r:embed="rId3" cstate="screen"/>
          <a:srcRect/>
          <a:stretch>
            <a:fillRect/>
          </a:stretch>
        </p:blipFill>
        <p:spPr>
          <a:xfrm>
            <a:off x="468923" y="152400"/>
            <a:ext cx="7877800" cy="5249333"/>
          </a:xfrm>
        </p:spPr>
      </p:pic>
    </p:spTree>
    <p:extLst>
      <p:ext uri="{BB962C8B-B14F-4D97-AF65-F5344CB8AC3E}">
        <p14:creationId xmlns:p14="http://schemas.microsoft.com/office/powerpoint/2010/main" val="430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69333" y="5291667"/>
            <a:ext cx="8974667" cy="846667"/>
          </a:xfrm>
        </p:spPr>
        <p:txBody>
          <a:bodyPr/>
          <a:lstStyle/>
          <a:p>
            <a:pPr algn="ctr"/>
            <a:r>
              <a:rPr lang="en-US" sz="2222" dirty="0"/>
              <a:t>What Makes Our World?</a:t>
            </a:r>
          </a:p>
          <a:p>
            <a:pPr algn="ctr"/>
            <a:r>
              <a:rPr lang="en-US" sz="2222" dirty="0"/>
              <a:t>Land: The Earth we stand on, the air we breathe, the water we drink, </a:t>
            </a:r>
            <a:r>
              <a:rPr lang="en-US" sz="2222" u="sng" dirty="0"/>
              <a:t>the place we </a:t>
            </a:r>
            <a:r>
              <a:rPr lang="en-US" sz="2222" u="sng" dirty="0" smtClean="0"/>
              <a:t>need to exist.</a:t>
            </a:r>
            <a:endParaRPr lang="en-US" sz="2222" u="sng" dirty="0"/>
          </a:p>
          <a:p>
            <a:endParaRPr lang="en-US" sz="2222" dirty="0"/>
          </a:p>
        </p:txBody>
      </p:sp>
      <p:pic>
        <p:nvPicPr>
          <p:cNvPr id="12" name="Picture 11" descr="Frederick County Land.png"/>
          <p:cNvPicPr>
            <a:picLocks noChangeAspect="1"/>
          </p:cNvPicPr>
          <p:nvPr/>
        </p:nvPicPr>
        <p:blipFill>
          <a:blip r:embed="rId2" cstate="screen"/>
          <a:stretch>
            <a:fillRect/>
          </a:stretch>
        </p:blipFill>
        <p:spPr>
          <a:xfrm>
            <a:off x="1636889" y="369260"/>
            <a:ext cx="5813778" cy="4360333"/>
          </a:xfrm>
          <a:prstGeom prst="rect">
            <a:avLst/>
          </a:prstGeom>
        </p:spPr>
      </p:pic>
      <p:pic>
        <p:nvPicPr>
          <p:cNvPr id="14" name="Picture Placeholder 13" descr="New Picture (1).png"/>
          <p:cNvPicPr>
            <a:picLocks noGrp="1" noChangeAspect="1"/>
          </p:cNvPicPr>
          <p:nvPr>
            <p:ph type="pic" idx="1"/>
          </p:nvPr>
        </p:nvPicPr>
        <p:blipFill>
          <a:blip r:embed="rId3" cstate="screen"/>
          <a:srcRect/>
          <a:stretch>
            <a:fillRect/>
          </a:stretch>
        </p:blipFill>
        <p:spPr>
          <a:xfrm>
            <a:off x="1608667" y="381001"/>
            <a:ext cx="5842000" cy="4342041"/>
          </a:xfrm>
        </p:spPr>
      </p:pic>
    </p:spTree>
    <p:extLst>
      <p:ext uri="{BB962C8B-B14F-4D97-AF65-F5344CB8AC3E}">
        <p14:creationId xmlns:p14="http://schemas.microsoft.com/office/powerpoint/2010/main" val="219613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592667" y="635000"/>
            <a:ext cx="7789333" cy="1016000"/>
          </a:xfrm>
        </p:spPr>
        <p:txBody>
          <a:bodyPr/>
          <a:lstStyle/>
          <a:p>
            <a:pPr algn="ctr"/>
            <a:r>
              <a:rPr lang="en-US" dirty="0" smtClean="0"/>
              <a:t>Three Things Make Our World</a:t>
            </a:r>
            <a:endParaRPr lang="en-US" dirty="0"/>
          </a:p>
        </p:txBody>
      </p:sp>
      <p:sp>
        <p:nvSpPr>
          <p:cNvPr id="18435" name="Rectangle 3"/>
          <p:cNvSpPr>
            <a:spLocks noGrp="1" noChangeArrowheads="1"/>
          </p:cNvSpPr>
          <p:nvPr>
            <p:ph type="subTitle" idx="1"/>
          </p:nvPr>
        </p:nvSpPr>
        <p:spPr>
          <a:xfrm>
            <a:off x="508001" y="1651000"/>
            <a:ext cx="5633861" cy="1299987"/>
          </a:xfrm>
        </p:spPr>
        <p:txBody>
          <a:bodyPr/>
          <a:lstStyle/>
          <a:p>
            <a:pPr algn="just"/>
            <a:r>
              <a:rPr lang="en-US" sz="2778" b="1" dirty="0">
                <a:solidFill>
                  <a:schemeClr val="tx1"/>
                </a:solidFill>
              </a:rPr>
              <a:t>Two</a:t>
            </a:r>
            <a:r>
              <a:rPr lang="en-US" sz="2778" dirty="0">
                <a:solidFill>
                  <a:schemeClr val="tx1"/>
                </a:solidFill>
              </a:rPr>
              <a:t> act very differently, and they have an impact on </a:t>
            </a:r>
            <a:r>
              <a:rPr lang="en-US" sz="2778" dirty="0" smtClean="0">
                <a:solidFill>
                  <a:schemeClr val="tx1"/>
                </a:solidFill>
              </a:rPr>
              <a:t>our cities and communities:</a:t>
            </a:r>
            <a:endParaRPr lang="en-US" sz="2778" dirty="0">
              <a:solidFill>
                <a:schemeClr val="tx1"/>
              </a:solidFill>
            </a:endParaRPr>
          </a:p>
          <a:p>
            <a:pPr algn="just"/>
            <a:r>
              <a:rPr lang="en-US" sz="2778" dirty="0">
                <a:solidFill>
                  <a:schemeClr val="tx1"/>
                </a:solidFill>
              </a:rPr>
              <a:t>Labor is mobile, it moves to where it is rewarded most.</a:t>
            </a:r>
          </a:p>
          <a:p>
            <a:pPr algn="just"/>
            <a:r>
              <a:rPr lang="en-US" sz="2778" dirty="0">
                <a:solidFill>
                  <a:schemeClr val="tx1"/>
                </a:solidFill>
              </a:rPr>
              <a:t>Capital is mobile, it moves where it can be used most profitably.</a:t>
            </a:r>
          </a:p>
          <a:p>
            <a:pPr algn="just"/>
            <a:r>
              <a:rPr lang="en-US" sz="2778" b="1" dirty="0">
                <a:solidFill>
                  <a:schemeClr val="tx1"/>
                </a:solidFill>
              </a:rPr>
              <a:t>Land is different: </a:t>
            </a:r>
            <a:r>
              <a:rPr lang="en-US" sz="2778" dirty="0">
                <a:solidFill>
                  <a:schemeClr val="tx1"/>
                </a:solidFill>
              </a:rPr>
              <a:t>It is </a:t>
            </a:r>
            <a:r>
              <a:rPr lang="en-US" sz="2778" dirty="0" smtClean="0">
                <a:solidFill>
                  <a:schemeClr val="tx1"/>
                </a:solidFill>
              </a:rPr>
              <a:t>immobile.</a:t>
            </a:r>
            <a:endParaRPr lang="en-US" sz="2778" dirty="0">
              <a:solidFill>
                <a:schemeClr val="tx1"/>
              </a:solidFill>
            </a:endParaRPr>
          </a:p>
        </p:txBody>
      </p:sp>
    </p:spTree>
    <p:extLst>
      <p:ext uri="{BB962C8B-B14F-4D97-AF65-F5344CB8AC3E}">
        <p14:creationId xmlns:p14="http://schemas.microsoft.com/office/powerpoint/2010/main" val="3384337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sz="3222" dirty="0"/>
              <a:t>What Tax Makes Sense or is Progressive? </a:t>
            </a:r>
            <a:r>
              <a:rPr lang="en-US" sz="3222" dirty="0" smtClean="0"/>
              <a:t/>
            </a:r>
            <a:br>
              <a:rPr lang="en-US" sz="3222" dirty="0" smtClean="0"/>
            </a:br>
            <a:r>
              <a:rPr lang="en-US" sz="3222" dirty="0" smtClean="0"/>
              <a:t>Name </a:t>
            </a:r>
            <a:r>
              <a:rPr lang="en-US" sz="3222" dirty="0"/>
              <a:t>the “Good” Tax</a:t>
            </a:r>
          </a:p>
        </p:txBody>
      </p:sp>
      <p:sp>
        <p:nvSpPr>
          <p:cNvPr id="118788" name="Rectangle 4"/>
          <p:cNvSpPr>
            <a:spLocks noGrp="1" noChangeArrowheads="1"/>
          </p:cNvSpPr>
          <p:nvPr>
            <p:ph type="body" sz="half" idx="1"/>
          </p:nvPr>
        </p:nvSpPr>
        <p:spPr>
          <a:xfrm>
            <a:off x="508000" y="1566335"/>
            <a:ext cx="4030486" cy="4603750"/>
          </a:xfrm>
        </p:spPr>
        <p:txBody>
          <a:bodyPr/>
          <a:lstStyle/>
          <a:p>
            <a:r>
              <a:rPr lang="en-US" sz="2667" dirty="0"/>
              <a:t>Sales Tax -Mobile</a:t>
            </a:r>
          </a:p>
          <a:p>
            <a:r>
              <a:rPr lang="en-US" sz="2667" dirty="0"/>
              <a:t>Income Tax - Mobile</a:t>
            </a:r>
          </a:p>
          <a:p>
            <a:endParaRPr lang="en-US" sz="2667" dirty="0" smtClean="0"/>
          </a:p>
          <a:p>
            <a:endParaRPr lang="en-US" sz="2667" dirty="0"/>
          </a:p>
          <a:p>
            <a:r>
              <a:rPr lang="en-US" sz="2667" dirty="0" smtClean="0"/>
              <a:t>Business </a:t>
            </a:r>
            <a:r>
              <a:rPr lang="en-US" sz="2667" dirty="0"/>
              <a:t>Taxation - Mobile</a:t>
            </a:r>
          </a:p>
          <a:p>
            <a:r>
              <a:rPr lang="en-US" sz="2667" dirty="0"/>
              <a:t>Real Property Tax – Half Mobile</a:t>
            </a:r>
          </a:p>
        </p:txBody>
      </p:sp>
      <p:sp>
        <p:nvSpPr>
          <p:cNvPr id="118789" name="Rectangle 5"/>
          <p:cNvSpPr>
            <a:spLocks noGrp="1" noChangeArrowheads="1"/>
          </p:cNvSpPr>
          <p:nvPr>
            <p:ph type="body" sz="half" idx="2"/>
          </p:nvPr>
        </p:nvSpPr>
        <p:spPr>
          <a:xfrm>
            <a:off x="4656667" y="1566335"/>
            <a:ext cx="4487333" cy="4519082"/>
          </a:xfrm>
        </p:spPr>
        <p:txBody>
          <a:bodyPr/>
          <a:lstStyle/>
          <a:p>
            <a:r>
              <a:rPr lang="en-US" sz="2667" dirty="0"/>
              <a:t>Most </a:t>
            </a:r>
            <a:r>
              <a:rPr lang="en-US" sz="2667" dirty="0" smtClean="0"/>
              <a:t>Regressive.</a:t>
            </a:r>
            <a:endParaRPr lang="en-US" sz="2667" dirty="0"/>
          </a:p>
          <a:p>
            <a:r>
              <a:rPr lang="en-US" sz="2667" dirty="0"/>
              <a:t>In </a:t>
            </a:r>
            <a:r>
              <a:rPr lang="en-US" sz="2667" dirty="0" smtClean="0"/>
              <a:t>Philly, regressive: </a:t>
            </a:r>
            <a:r>
              <a:rPr lang="en-US" sz="2667" dirty="0"/>
              <a:t>high rate </a:t>
            </a:r>
            <a:r>
              <a:rPr lang="en-US" sz="2667" dirty="0" smtClean="0"/>
              <a:t>(7%) at 1</a:t>
            </a:r>
            <a:r>
              <a:rPr lang="en-US" sz="2667" baseline="30000" dirty="0" smtClean="0"/>
              <a:t>st</a:t>
            </a:r>
            <a:r>
              <a:rPr lang="en-US" sz="2667" dirty="0" smtClean="0"/>
              <a:t> $1 of wage. Wages </a:t>
            </a:r>
            <a:r>
              <a:rPr lang="en-US" sz="2667" dirty="0"/>
              <a:t>are </a:t>
            </a:r>
            <a:r>
              <a:rPr lang="en-US" sz="2667" dirty="0" smtClean="0"/>
              <a:t>mobile, Texas anyone?</a:t>
            </a:r>
            <a:endParaRPr lang="en-US" sz="2667" dirty="0"/>
          </a:p>
          <a:p>
            <a:r>
              <a:rPr lang="en-US" sz="2667" dirty="0"/>
              <a:t>Regressive, it hits new and small business </a:t>
            </a:r>
            <a:r>
              <a:rPr lang="en-US" sz="2667" dirty="0" smtClean="0"/>
              <a:t>hard, and neighborhood harder.</a:t>
            </a:r>
            <a:endParaRPr lang="en-US" sz="2667" dirty="0"/>
          </a:p>
          <a:p>
            <a:r>
              <a:rPr lang="en-US" sz="2667" dirty="0" smtClean="0"/>
              <a:t>Regressive </a:t>
            </a:r>
            <a:r>
              <a:rPr lang="en-US" sz="2667" dirty="0"/>
              <a:t>as used </a:t>
            </a:r>
            <a:r>
              <a:rPr lang="en-US" sz="2667" dirty="0" smtClean="0"/>
              <a:t>today…</a:t>
            </a:r>
            <a:endParaRPr lang="en-US" sz="2667" dirty="0"/>
          </a:p>
        </p:txBody>
      </p:sp>
    </p:spTree>
    <p:extLst>
      <p:ext uri="{BB962C8B-B14F-4D97-AF65-F5344CB8AC3E}">
        <p14:creationId xmlns:p14="http://schemas.microsoft.com/office/powerpoint/2010/main" val="420623585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570" y="0"/>
            <a:ext cx="9144000" cy="533400"/>
          </a:xfrm>
        </p:spPr>
        <p:txBody>
          <a:bodyPr/>
          <a:lstStyle/>
          <a:p>
            <a:pPr algn="l"/>
            <a:r>
              <a:rPr lang="en-US" sz="3400" dirty="0" smtClean="0"/>
              <a:t>Most Methods of Revenue/Taxation: Self-Defeating</a:t>
            </a:r>
            <a:endParaRPr lang="en-US" sz="3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978101"/>
            <a:ext cx="8002170" cy="6394896"/>
          </a:xfrm>
        </p:spPr>
      </p:pic>
    </p:spTree>
    <p:extLst>
      <p:ext uri="{BB962C8B-B14F-4D97-AF65-F5344CB8AC3E}">
        <p14:creationId xmlns:p14="http://schemas.microsoft.com/office/powerpoint/2010/main" val="3842065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Content Placeholder 2"/>
          <p:cNvSpPr>
            <a:spLocks noGrp="1"/>
          </p:cNvSpPr>
          <p:nvPr>
            <p:ph idx="1"/>
          </p:nvPr>
        </p:nvSpPr>
        <p:spPr>
          <a:xfrm>
            <a:off x="762000" y="1066800"/>
            <a:ext cx="8229600" cy="6019800"/>
          </a:xfrm>
        </p:spPr>
        <p:txBody>
          <a:bodyPr>
            <a:noAutofit/>
          </a:bodyPr>
          <a:lstStyle/>
          <a:p>
            <a:r>
              <a:rPr lang="en-US" b="1" dirty="0" smtClean="0">
                <a:solidFill>
                  <a:schemeClr val="tx2">
                    <a:lumMod val="75000"/>
                  </a:schemeClr>
                </a:solidFill>
              </a:rPr>
              <a:t>Public (Tax) Policy</a:t>
            </a:r>
          </a:p>
          <a:p>
            <a:r>
              <a:rPr lang="en-US" dirty="0" smtClean="0">
                <a:solidFill>
                  <a:schemeClr val="tx2">
                    <a:lumMod val="75000"/>
                  </a:schemeClr>
                </a:solidFill>
              </a:rPr>
              <a:t>Project-driver:</a:t>
            </a:r>
          </a:p>
          <a:p>
            <a:pPr marL="742950" indent="-742950">
              <a:buFont typeface="+mj-lt"/>
              <a:buAutoNum type="arabicPeriod"/>
            </a:pPr>
            <a:r>
              <a:rPr lang="en-US" dirty="0" smtClean="0">
                <a:solidFill>
                  <a:schemeClr val="tx2">
                    <a:lumMod val="75000"/>
                  </a:schemeClr>
                </a:solidFill>
              </a:rPr>
              <a:t>Infrastructure</a:t>
            </a:r>
          </a:p>
          <a:p>
            <a:pPr marL="742950" indent="-742950">
              <a:buFont typeface="+mj-lt"/>
              <a:buAutoNum type="arabicPeriod"/>
            </a:pPr>
            <a:r>
              <a:rPr lang="en-US" dirty="0" smtClean="0">
                <a:solidFill>
                  <a:schemeClr val="tx2">
                    <a:lumMod val="75000"/>
                  </a:schemeClr>
                </a:solidFill>
              </a:rPr>
              <a:t>Value Capture</a:t>
            </a:r>
          </a:p>
          <a:p>
            <a:pPr marL="742950" indent="-742950">
              <a:buFont typeface="+mj-lt"/>
              <a:buAutoNum type="arabicPeriod"/>
            </a:pPr>
            <a:r>
              <a:rPr lang="en-US" dirty="0" smtClean="0">
                <a:solidFill>
                  <a:schemeClr val="tx2">
                    <a:lumMod val="75000"/>
                  </a:schemeClr>
                </a:solidFill>
              </a:rPr>
              <a:t> Market Investment</a:t>
            </a:r>
          </a:p>
          <a:p>
            <a:pPr marL="742950" indent="-742950">
              <a:buFont typeface="+mj-lt"/>
              <a:buAutoNum type="arabicPeriod"/>
            </a:pPr>
            <a:r>
              <a:rPr lang="en-US" dirty="0" smtClean="0">
                <a:solidFill>
                  <a:schemeClr val="tx2">
                    <a:lumMod val="75000"/>
                  </a:schemeClr>
                </a:solidFill>
              </a:rPr>
              <a:t> Sweat Equity</a:t>
            </a:r>
          </a:p>
          <a:p>
            <a:r>
              <a:rPr lang="en-US" dirty="0" smtClean="0">
                <a:solidFill>
                  <a:schemeClr val="tx2">
                    <a:lumMod val="75000"/>
                  </a:schemeClr>
                </a:solidFill>
              </a:rPr>
              <a:t>Model of: </a:t>
            </a:r>
          </a:p>
          <a:p>
            <a:pPr marL="742950" indent="-742950">
              <a:buFont typeface="+mj-lt"/>
              <a:buAutoNum type="arabicPeriod"/>
            </a:pPr>
            <a:r>
              <a:rPr lang="en-US" dirty="0" smtClean="0">
                <a:solidFill>
                  <a:schemeClr val="tx2">
                    <a:lumMod val="75000"/>
                  </a:schemeClr>
                </a:solidFill>
              </a:rPr>
              <a:t>Tax Efficiency</a:t>
            </a:r>
          </a:p>
          <a:p>
            <a:pPr marL="742950" indent="-742950">
              <a:buFont typeface="+mj-lt"/>
              <a:buAutoNum type="arabicPeriod"/>
            </a:pPr>
            <a:r>
              <a:rPr lang="en-US" dirty="0" smtClean="0">
                <a:solidFill>
                  <a:schemeClr val="tx2">
                    <a:lumMod val="75000"/>
                  </a:schemeClr>
                </a:solidFill>
              </a:rPr>
              <a:t>Economic Efficiency</a:t>
            </a:r>
          </a:p>
          <a:p>
            <a:pPr marL="742950" indent="-742950">
              <a:buFont typeface="+mj-lt"/>
              <a:buAutoNum type="arabicPeriod"/>
            </a:pPr>
            <a:r>
              <a:rPr lang="en-US" dirty="0" smtClean="0">
                <a:solidFill>
                  <a:schemeClr val="tx2">
                    <a:lumMod val="75000"/>
                  </a:schemeClr>
                </a:solidFill>
              </a:rPr>
              <a:t>Cost Efficiency</a:t>
            </a:r>
          </a:p>
          <a:p>
            <a:endParaRPr lang="en-US" dirty="0" smtClean="0"/>
          </a:p>
        </p:txBody>
      </p:sp>
      <p:sp>
        <p:nvSpPr>
          <p:cNvPr id="8" name="Title 1"/>
          <p:cNvSpPr>
            <a:spLocks noGrp="1"/>
          </p:cNvSpPr>
          <p:nvPr>
            <p:ph type="title"/>
          </p:nvPr>
        </p:nvSpPr>
        <p:spPr>
          <a:xfrm>
            <a:off x="0" y="304800"/>
            <a:ext cx="9144000" cy="487362"/>
          </a:xfrm>
        </p:spPr>
        <p:txBody>
          <a:bodyPr/>
          <a:lstStyle/>
          <a:p>
            <a:r>
              <a:rPr lang="en-US" sz="3800" dirty="0" smtClean="0">
                <a:solidFill>
                  <a:schemeClr val="tx2">
                    <a:lumMod val="75000"/>
                  </a:schemeClr>
                </a:solidFill>
              </a:rPr>
              <a:t>What is Land Value Taxation?</a:t>
            </a:r>
            <a:br>
              <a:rPr lang="en-US" sz="3800" dirty="0" smtClean="0">
                <a:solidFill>
                  <a:schemeClr val="tx2">
                    <a:lumMod val="75000"/>
                  </a:schemeClr>
                </a:solidFill>
              </a:rPr>
            </a:br>
            <a:r>
              <a:rPr lang="en-US" sz="3800" dirty="0" smtClean="0">
                <a:solidFill>
                  <a:schemeClr val="tx2">
                    <a:lumMod val="75000"/>
                  </a:schemeClr>
                </a:solidFill>
              </a:rPr>
              <a:t>A tax on land, and no tax on buildings</a:t>
            </a:r>
            <a:endParaRPr lang="en-US" sz="38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0"/>
            <a:ext cx="9144000" cy="6705600"/>
          </a:xfrm>
          <a:prstGeom prst="rect">
            <a:avLst/>
          </a:prstGeom>
        </p:spPr>
      </p:pic>
      <p:sp>
        <p:nvSpPr>
          <p:cNvPr id="31" name="TextBox 30"/>
          <p:cNvSpPr txBox="1"/>
          <p:nvPr/>
        </p:nvSpPr>
        <p:spPr>
          <a:xfrm>
            <a:off x="0" y="-276998"/>
            <a:ext cx="9144000" cy="1538883"/>
          </a:xfrm>
          <a:prstGeom prst="rect">
            <a:avLst/>
          </a:prstGeom>
          <a:solidFill>
            <a:schemeClr val="bg2"/>
          </a:solidFill>
          <a:ln>
            <a:noFill/>
          </a:ln>
          <a:effectLst>
            <a:outerShdw blurRad="44450" dist="27940" dir="5400000" algn="ctr">
              <a:srgbClr val="000000">
                <a:alpha val="32000"/>
              </a:srgbClr>
            </a:outerShdw>
            <a:softEdge rad="317500"/>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pPr algn="ctr"/>
            <a:endParaRPr lang="en-US" sz="2000" b="1" dirty="0" smtClean="0">
              <a:ln w="6350">
                <a:noFill/>
              </a:ln>
              <a:latin typeface="Perpetua Titling MT" pitchFamily="18" charset="0"/>
              <a:ea typeface="+mj-ea"/>
              <a:cs typeface="Arial" pitchFamily="34" charset="0"/>
            </a:endParaRPr>
          </a:p>
          <a:p>
            <a:pPr algn="ctr"/>
            <a:r>
              <a:rPr lang="en-US" sz="2800" b="1" dirty="0" smtClean="0">
                <a:ln w="9525" cap="rnd">
                  <a:solidFill>
                    <a:schemeClr val="accent1">
                      <a:shade val="95000"/>
                      <a:satMod val="105000"/>
                    </a:schemeClr>
                  </a:solidFill>
                </a:ln>
                <a:solidFill>
                  <a:schemeClr val="tx2">
                    <a:lumMod val="50000"/>
                  </a:schemeClr>
                </a:solidFill>
                <a:latin typeface="+mj-lt"/>
                <a:ea typeface="+mj-ea"/>
                <a:cs typeface="Arial" pitchFamily="34" charset="0"/>
              </a:rPr>
              <a:t>LVT Creates a supportive environment for investment:</a:t>
            </a:r>
          </a:p>
          <a:p>
            <a:pPr algn="ctr"/>
            <a:r>
              <a:rPr lang="en-US" sz="2800" b="1" dirty="0" smtClean="0">
                <a:ln w="9525" cap="rnd">
                  <a:solidFill>
                    <a:schemeClr val="accent1">
                      <a:shade val="95000"/>
                      <a:satMod val="105000"/>
                    </a:schemeClr>
                  </a:solidFill>
                </a:ln>
                <a:solidFill>
                  <a:schemeClr val="tx2">
                    <a:lumMod val="50000"/>
                  </a:schemeClr>
                </a:solidFill>
                <a:latin typeface="+mj-lt"/>
                <a:ea typeface="+mj-ea"/>
                <a:cs typeface="Arial" pitchFamily="34" charset="0"/>
              </a:rPr>
              <a:t>Hartford Central Business District</a:t>
            </a:r>
          </a:p>
          <a:p>
            <a:endParaRPr lang="en-US" dirty="0"/>
          </a:p>
        </p:txBody>
      </p:sp>
      <p:cxnSp>
        <p:nvCxnSpPr>
          <p:cNvPr id="39" name="Straight Connector 38"/>
          <p:cNvCxnSpPr/>
          <p:nvPr/>
        </p:nvCxnSpPr>
        <p:spPr>
          <a:xfrm flipV="1">
            <a:off x="1295400" y="1905000"/>
            <a:ext cx="5181600" cy="2895600"/>
          </a:xfrm>
          <a:prstGeom prst="line">
            <a:avLst/>
          </a:prstGeom>
          <a:ln/>
        </p:spPr>
        <p:style>
          <a:lnRef idx="3">
            <a:schemeClr val="accent6"/>
          </a:lnRef>
          <a:fillRef idx="0">
            <a:schemeClr val="accent6"/>
          </a:fillRef>
          <a:effectRef idx="2">
            <a:schemeClr val="accent6"/>
          </a:effectRef>
          <a:fontRef idx="minor">
            <a:schemeClr val="tx1"/>
          </a:fontRef>
        </p:style>
      </p:cxnSp>
      <p:sp>
        <p:nvSpPr>
          <p:cNvPr id="2049" name="AutoShape 1"/>
          <p:cNvSpPr>
            <a:spLocks noChangeShapeType="1"/>
          </p:cNvSpPr>
          <p:nvPr/>
        </p:nvSpPr>
        <p:spPr bwMode="auto">
          <a:xfrm rot="5400000" flipV="1">
            <a:off x="533400" y="2971800"/>
            <a:ext cx="1588" cy="1588"/>
          </a:xfrm>
          <a:prstGeom prst="bentConnector3">
            <a:avLst>
              <a:gd name="adj1" fmla="val 12000004"/>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Oval 23"/>
          <p:cNvSpPr/>
          <p:nvPr/>
        </p:nvSpPr>
        <p:spPr>
          <a:xfrm>
            <a:off x="1143000" y="4191000"/>
            <a:ext cx="228600" cy="228600"/>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latin typeface="Arial" pitchFamily="34" charset="0"/>
              <a:cs typeface="Arial" pitchFamily="34" charset="0"/>
            </a:endParaRPr>
          </a:p>
        </p:txBody>
      </p:sp>
      <p:sp>
        <p:nvSpPr>
          <p:cNvPr id="22" name="Text Box 13"/>
          <p:cNvSpPr txBox="1">
            <a:spLocks noChangeArrowheads="1"/>
          </p:cNvSpPr>
          <p:nvPr/>
        </p:nvSpPr>
        <p:spPr bwMode="auto">
          <a:xfrm>
            <a:off x="838200" y="6324600"/>
            <a:ext cx="2971800" cy="348020"/>
          </a:xfrm>
          <a:prstGeom prst="rect">
            <a:avLst/>
          </a:prstGeom>
          <a:solidFill>
            <a:schemeClr val="accent6">
              <a:lumMod val="40000"/>
              <a:lumOff val="60000"/>
            </a:schemeClr>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1"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400" b="1" dirty="0" smtClean="0">
                <a:solidFill>
                  <a:schemeClr val="tx2">
                    <a:lumMod val="50000"/>
                  </a:schemeClr>
                </a:solidFill>
                <a:latin typeface="Arial" pitchFamily="34" charset="0"/>
                <a:ea typeface="Calibri" pitchFamily="34" charset="0"/>
                <a:cs typeface="Arial" pitchFamily="34" charset="0"/>
              </a:rPr>
              <a:t>Traditional @ 74.29 mill tax rate</a:t>
            </a:r>
          </a:p>
        </p:txBody>
      </p:sp>
      <p:cxnSp>
        <p:nvCxnSpPr>
          <p:cNvPr id="33" name="Straight Connector 32"/>
          <p:cNvCxnSpPr/>
          <p:nvPr/>
        </p:nvCxnSpPr>
        <p:spPr>
          <a:xfrm rot="5400000" flipH="1" flipV="1">
            <a:off x="3733800" y="3429000"/>
            <a:ext cx="3352800" cy="0"/>
          </a:xfrm>
          <a:prstGeom prst="line">
            <a:avLst/>
          </a:prstGeom>
          <a:ln/>
        </p:spPr>
        <p:style>
          <a:lnRef idx="3">
            <a:schemeClr val="accent3"/>
          </a:lnRef>
          <a:fillRef idx="0">
            <a:schemeClr val="accent3"/>
          </a:fillRef>
          <a:effectRef idx="2">
            <a:schemeClr val="accent3"/>
          </a:effectRef>
          <a:fontRef idx="minor">
            <a:schemeClr val="tx1"/>
          </a:fontRef>
        </p:style>
      </p:cxnSp>
      <p:sp>
        <p:nvSpPr>
          <p:cNvPr id="35" name="Oval 34"/>
          <p:cNvSpPr/>
          <p:nvPr/>
        </p:nvSpPr>
        <p:spPr>
          <a:xfrm>
            <a:off x="5257800" y="2362200"/>
            <a:ext cx="228600" cy="228600"/>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cxnSp>
        <p:nvCxnSpPr>
          <p:cNvPr id="37" name="Straight Connector 36"/>
          <p:cNvCxnSpPr/>
          <p:nvPr/>
        </p:nvCxnSpPr>
        <p:spPr>
          <a:xfrm>
            <a:off x="1066800" y="4267200"/>
            <a:ext cx="5410200" cy="0"/>
          </a:xfrm>
          <a:prstGeom prst="line">
            <a:avLst/>
          </a:prstGeom>
          <a:ln/>
        </p:spPr>
        <p:style>
          <a:lnRef idx="3">
            <a:schemeClr val="accent3"/>
          </a:lnRef>
          <a:fillRef idx="0">
            <a:schemeClr val="accent3"/>
          </a:fillRef>
          <a:effectRef idx="2">
            <a:schemeClr val="accent3"/>
          </a:effectRef>
          <a:fontRef idx="minor">
            <a:schemeClr val="tx1"/>
          </a:fontRef>
        </p:style>
      </p:cxnSp>
      <p:sp>
        <p:nvSpPr>
          <p:cNvPr id="41" name="TextBox 40"/>
          <p:cNvSpPr txBox="1"/>
          <p:nvPr/>
        </p:nvSpPr>
        <p:spPr>
          <a:xfrm>
            <a:off x="1981200" y="990600"/>
            <a:ext cx="4800600" cy="533400"/>
          </a:xfrm>
          <a:prstGeom prst="rect">
            <a:avLst/>
          </a:prstGeom>
          <a:ln>
            <a:noFill/>
          </a:ln>
          <a:scene3d>
            <a:camera prst="obliqueBottomRight"/>
            <a:lightRig rig="threePt" dir="t"/>
          </a:scene3d>
          <a:sp3d>
            <a:bevelT prst="angle"/>
          </a:sp3d>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r>
              <a:rPr lang="en-US" b="1" dirty="0" smtClean="0">
                <a:solidFill>
                  <a:schemeClr val="tx2">
                    <a:lumMod val="50000"/>
                  </a:schemeClr>
                </a:solidFill>
                <a:latin typeface="Perpetua Titling MT" pitchFamily="18" charset="0"/>
                <a:cs typeface="Arial" pitchFamily="34" charset="0"/>
              </a:rPr>
              <a:t>Hartford: Surface Parking Lot</a:t>
            </a:r>
            <a:endParaRPr lang="en-US" b="1" dirty="0">
              <a:solidFill>
                <a:schemeClr val="tx2">
                  <a:lumMod val="50000"/>
                </a:schemeClr>
              </a:solidFill>
              <a:latin typeface="Perpetua Titling MT" pitchFamily="18" charset="0"/>
              <a:cs typeface="Arial" pitchFamily="34" charset="0"/>
            </a:endParaRPr>
          </a:p>
        </p:txBody>
      </p:sp>
      <p:sp>
        <p:nvSpPr>
          <p:cNvPr id="43" name="AutoShape 9"/>
          <p:cNvSpPr>
            <a:spLocks/>
          </p:cNvSpPr>
          <p:nvPr/>
        </p:nvSpPr>
        <p:spPr bwMode="auto">
          <a:xfrm>
            <a:off x="1143000" y="4267200"/>
            <a:ext cx="228600" cy="457200"/>
          </a:xfrm>
          <a:prstGeom prst="leftBrace">
            <a:avLst>
              <a:gd name="adj1" fmla="val 27604"/>
              <a:gd name="adj2" fmla="val 54468"/>
            </a:avLst>
          </a:prstGeom>
          <a:ln>
            <a:headEnd/>
            <a:tailEnd/>
          </a:ln>
        </p:spPr>
        <p:style>
          <a:lnRef idx="3">
            <a:schemeClr val="accent3"/>
          </a:lnRef>
          <a:fillRef idx="0">
            <a:schemeClr val="accent3"/>
          </a:fillRef>
          <a:effectRef idx="2">
            <a:schemeClr val="accent3"/>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sp>
        <p:nvSpPr>
          <p:cNvPr id="44" name="AutoShape 7"/>
          <p:cNvSpPr>
            <a:spLocks noChangeShapeType="1"/>
          </p:cNvSpPr>
          <p:nvPr/>
        </p:nvSpPr>
        <p:spPr bwMode="auto">
          <a:xfrm flipH="1">
            <a:off x="1219200" y="3276600"/>
            <a:ext cx="467324" cy="914399"/>
          </a:xfrm>
          <a:prstGeom prst="straightConnector1">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sp>
        <p:nvSpPr>
          <p:cNvPr id="46" name="AutoShape 8"/>
          <p:cNvSpPr>
            <a:spLocks/>
          </p:cNvSpPr>
          <p:nvPr/>
        </p:nvSpPr>
        <p:spPr bwMode="auto">
          <a:xfrm>
            <a:off x="5486400" y="2514600"/>
            <a:ext cx="152400" cy="1676400"/>
          </a:xfrm>
          <a:prstGeom prst="rightBrace">
            <a:avLst>
              <a:gd name="adj1" fmla="val 44271"/>
              <a:gd name="adj2" fmla="val 50000"/>
            </a:avLst>
          </a:prstGeom>
          <a:ln>
            <a:headEnd/>
            <a:tailEnd/>
          </a:ln>
        </p:spPr>
        <p:style>
          <a:lnRef idx="3">
            <a:schemeClr val="accent3"/>
          </a:lnRef>
          <a:fillRef idx="0">
            <a:schemeClr val="accent3"/>
          </a:fillRef>
          <a:effectRef idx="2">
            <a:schemeClr val="accent3"/>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sp>
        <p:nvSpPr>
          <p:cNvPr id="47" name="AutoShape 6"/>
          <p:cNvSpPr>
            <a:spLocks noChangeShapeType="1"/>
          </p:cNvSpPr>
          <p:nvPr/>
        </p:nvSpPr>
        <p:spPr bwMode="auto">
          <a:xfrm flipH="1" flipV="1">
            <a:off x="5638800" y="3352800"/>
            <a:ext cx="914400" cy="76200"/>
          </a:xfrm>
          <a:prstGeom prst="straightConnector1">
            <a:avLst/>
          </a:prstGeom>
          <a:ln>
            <a:headEnd/>
            <a:tailEnd type="triangle" w="med" len="med"/>
          </a:ln>
        </p:spPr>
        <p:style>
          <a:lnRef idx="3">
            <a:schemeClr val="accent3"/>
          </a:lnRef>
          <a:fillRef idx="0">
            <a:schemeClr val="accent3"/>
          </a:fillRef>
          <a:effectRef idx="2">
            <a:schemeClr val="accent3"/>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sp>
        <p:nvSpPr>
          <p:cNvPr id="49" name="TextBox 48"/>
          <p:cNvSpPr txBox="1"/>
          <p:nvPr/>
        </p:nvSpPr>
        <p:spPr>
          <a:xfrm>
            <a:off x="4418150" y="1855977"/>
            <a:ext cx="876301" cy="36933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solidFill>
                  <a:schemeClr val="tx2">
                    <a:lumMod val="50000"/>
                  </a:schemeClr>
                </a:solidFill>
                <a:latin typeface="Arial" pitchFamily="34" charset="0"/>
                <a:cs typeface="Arial" pitchFamily="34" charset="0"/>
              </a:rPr>
              <a:t>$4.5M</a:t>
            </a:r>
            <a:endParaRPr lang="en-US" dirty="0">
              <a:solidFill>
                <a:schemeClr val="tx2">
                  <a:lumMod val="50000"/>
                </a:schemeClr>
              </a:solidFill>
              <a:latin typeface="Arial" pitchFamily="34" charset="0"/>
              <a:cs typeface="Arial" pitchFamily="34" charset="0"/>
            </a:endParaRPr>
          </a:p>
        </p:txBody>
      </p:sp>
      <p:sp>
        <p:nvSpPr>
          <p:cNvPr id="50" name="TextBox 49"/>
          <p:cNvSpPr txBox="1"/>
          <p:nvPr/>
        </p:nvSpPr>
        <p:spPr>
          <a:xfrm>
            <a:off x="4267201" y="3886200"/>
            <a:ext cx="990599" cy="36933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solidFill>
                  <a:schemeClr val="tx2">
                    <a:lumMod val="50000"/>
                  </a:schemeClr>
                </a:solidFill>
                <a:latin typeface="Arial" pitchFamily="34" charset="0"/>
                <a:cs typeface="Arial" pitchFamily="34" charset="0"/>
              </a:rPr>
              <a:t>$1.01M</a:t>
            </a:r>
            <a:endParaRPr lang="en-US" dirty="0">
              <a:solidFill>
                <a:schemeClr val="tx2">
                  <a:lumMod val="50000"/>
                </a:schemeClr>
              </a:solidFill>
              <a:latin typeface="Arial" pitchFamily="34" charset="0"/>
              <a:cs typeface="Arial" pitchFamily="34" charset="0"/>
            </a:endParaRPr>
          </a:p>
        </p:txBody>
      </p:sp>
      <p:sp>
        <p:nvSpPr>
          <p:cNvPr id="28" name="TextBox 27"/>
          <p:cNvSpPr txBox="1"/>
          <p:nvPr/>
        </p:nvSpPr>
        <p:spPr>
          <a:xfrm>
            <a:off x="1313514" y="3882559"/>
            <a:ext cx="1143000" cy="36933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solidFill>
                  <a:schemeClr val="tx2">
                    <a:lumMod val="50000"/>
                  </a:schemeClr>
                </a:solidFill>
                <a:latin typeface="Arial" pitchFamily="34" charset="0"/>
                <a:cs typeface="Arial" pitchFamily="34" charset="0"/>
              </a:rPr>
              <a:t>$1.01M</a:t>
            </a:r>
            <a:endParaRPr lang="en-US" dirty="0">
              <a:solidFill>
                <a:schemeClr val="tx2">
                  <a:lumMod val="50000"/>
                </a:schemeClr>
              </a:solidFill>
              <a:latin typeface="Arial" pitchFamily="34" charset="0"/>
              <a:cs typeface="Arial" pitchFamily="34" charset="0"/>
            </a:endParaRPr>
          </a:p>
        </p:txBody>
      </p:sp>
      <p:sp>
        <p:nvSpPr>
          <p:cNvPr id="29" name="TextBox 28"/>
          <p:cNvSpPr txBox="1"/>
          <p:nvPr/>
        </p:nvSpPr>
        <p:spPr>
          <a:xfrm>
            <a:off x="1371600" y="4800600"/>
            <a:ext cx="914400" cy="36933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solidFill>
                  <a:schemeClr val="tx2">
                    <a:lumMod val="50000"/>
                  </a:schemeClr>
                </a:solidFill>
                <a:latin typeface="Arial" pitchFamily="34" charset="0"/>
                <a:cs typeface="Arial" pitchFamily="34" charset="0"/>
              </a:rPr>
              <a:t>$193K</a:t>
            </a:r>
            <a:endParaRPr lang="en-US" dirty="0">
              <a:solidFill>
                <a:schemeClr val="tx2">
                  <a:lumMod val="50000"/>
                </a:schemeClr>
              </a:solidFill>
              <a:latin typeface="Arial" pitchFamily="34" charset="0"/>
              <a:cs typeface="Arial" pitchFamily="34" charset="0"/>
            </a:endParaRPr>
          </a:p>
        </p:txBody>
      </p:sp>
      <p:sp>
        <p:nvSpPr>
          <p:cNvPr id="40" name="Oval 39"/>
          <p:cNvSpPr/>
          <p:nvPr/>
        </p:nvSpPr>
        <p:spPr>
          <a:xfrm>
            <a:off x="1143000" y="4800600"/>
            <a:ext cx="182880" cy="182880"/>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48" name="Text Box 4"/>
          <p:cNvSpPr txBox="1">
            <a:spLocks noChangeArrowheads="1"/>
          </p:cNvSpPr>
          <p:nvPr/>
        </p:nvSpPr>
        <p:spPr bwMode="auto">
          <a:xfrm>
            <a:off x="6553200" y="2286000"/>
            <a:ext cx="2590800" cy="3352800"/>
          </a:xfrm>
          <a:prstGeom prst="flowChartAlternateProcess">
            <a:avLst/>
          </a:prstGeom>
          <a:ln>
            <a:noFill/>
            <a:headEnd/>
            <a:tailEnd/>
          </a:ln>
          <a:effectLst>
            <a:outerShdw blurRad="63500" sx="102000" sy="102000" algn="ctr" rotWithShape="0">
              <a:prstClr val="black">
                <a:alpha val="40000"/>
              </a:prstClr>
            </a:outerShdw>
          </a:effectLst>
          <a:scene3d>
            <a:camera prst="obliqueBottomRight"/>
            <a:lightRig rig="threePt" dir="t"/>
          </a:scene3d>
          <a:sp3d>
            <a:bevelT/>
          </a:sp3d>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2">
                    <a:lumMod val="50000"/>
                  </a:schemeClr>
                </a:solidFill>
                <a:effectLst/>
                <a:latin typeface="Arial" pitchFamily="34" charset="0"/>
                <a:ea typeface="Calibri" pitchFamily="34" charset="0"/>
                <a:cs typeface="Arial" pitchFamily="34" charset="0"/>
              </a:rPr>
              <a:t>Decrease in tax bill allows builder/developer to capitalize savings into selling price allowing for higher profit per unit or ability to sell units for less resulting in more units sold </a:t>
            </a:r>
            <a:endParaRPr kumimoji="0" lang="en-US" b="1" i="0" u="none" strike="noStrike" cap="none" normalizeH="0" baseline="0" dirty="0" smtClean="0">
              <a:ln>
                <a:noFill/>
              </a:ln>
              <a:solidFill>
                <a:schemeClr val="tx2">
                  <a:lumMod val="50000"/>
                </a:schemeClr>
              </a:solidFill>
              <a:effectLst/>
              <a:latin typeface="Arial" pitchFamily="34" charset="0"/>
              <a:cs typeface="Arial" pitchFamily="34" charset="0"/>
            </a:endParaRPr>
          </a:p>
        </p:txBody>
      </p:sp>
      <p:sp>
        <p:nvSpPr>
          <p:cNvPr id="45" name="Text Box 5"/>
          <p:cNvSpPr txBox="1">
            <a:spLocks noChangeArrowheads="1"/>
          </p:cNvSpPr>
          <p:nvPr/>
        </p:nvSpPr>
        <p:spPr bwMode="auto">
          <a:xfrm>
            <a:off x="30864" y="2168059"/>
            <a:ext cx="2819400" cy="1143000"/>
          </a:xfrm>
          <a:prstGeom prst="round1Rect">
            <a:avLst/>
          </a:prstGeom>
          <a:ln>
            <a:noFill/>
            <a:headEnd/>
            <a:tailEnd/>
          </a:ln>
          <a:effectLst>
            <a:outerShdw blurRad="190500" dist="228600" dir="2700000" algn="ctr">
              <a:srgbClr val="000000">
                <a:alpha val="30000"/>
              </a:srgbClr>
            </a:outerShdw>
          </a:effectLst>
          <a:scene3d>
            <a:camera prst="obliqueBottomRight"/>
            <a:lightRig rig="glow" dir="t">
              <a:rot lat="0" lon="0" rev="4800000"/>
            </a:lightRig>
          </a:scene3d>
          <a:sp3d prstMaterial="matte">
            <a:bevelT w="127000" h="63500" prst="angle"/>
          </a:sp3d>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2">
                    <a:lumMod val="50000"/>
                  </a:schemeClr>
                </a:solidFill>
                <a:effectLst/>
                <a:latin typeface="Arial" pitchFamily="34" charset="0"/>
                <a:ea typeface="Calibri" pitchFamily="34" charset="0"/>
                <a:cs typeface="Arial" pitchFamily="34" charset="0"/>
              </a:rPr>
              <a:t>Rise in holding cost incentivizes land owner to build or sell</a:t>
            </a:r>
            <a:endParaRPr kumimoji="0" lang="en-US" sz="2000" b="1" i="0" u="none" strike="noStrike" cap="none" normalizeH="0" baseline="0" dirty="0" smtClean="0">
              <a:ln>
                <a:noFill/>
              </a:ln>
              <a:solidFill>
                <a:schemeClr val="tx2">
                  <a:lumMod val="50000"/>
                </a:schemeClr>
              </a:solidFill>
              <a:effectLst/>
              <a:latin typeface="Arial" pitchFamily="34" charset="0"/>
              <a:cs typeface="Arial" pitchFamily="34" charset="0"/>
            </a:endParaRPr>
          </a:p>
        </p:txBody>
      </p:sp>
      <p:cxnSp>
        <p:nvCxnSpPr>
          <p:cNvPr id="56" name="Straight Connector 55"/>
          <p:cNvCxnSpPr/>
          <p:nvPr/>
        </p:nvCxnSpPr>
        <p:spPr>
          <a:xfrm>
            <a:off x="381000" y="6477000"/>
            <a:ext cx="381000" cy="0"/>
          </a:xfrm>
          <a:prstGeom prst="line">
            <a:avLst/>
          </a:prstGeom>
          <a:effectLst>
            <a:innerShdw blurRad="114300">
              <a:prstClr val="black"/>
            </a:innerShdw>
          </a:effectLst>
        </p:spPr>
        <p:style>
          <a:lnRef idx="3">
            <a:schemeClr val="accent2"/>
          </a:lnRef>
          <a:fillRef idx="0">
            <a:schemeClr val="accent2"/>
          </a:fillRef>
          <a:effectRef idx="2">
            <a:schemeClr val="accent2"/>
          </a:effectRef>
          <a:fontRef idx="minor">
            <a:schemeClr val="tx1"/>
          </a:fontRef>
        </p:style>
      </p:cxnSp>
      <p:cxnSp>
        <p:nvCxnSpPr>
          <p:cNvPr id="59" name="Straight Connector 58"/>
          <p:cNvCxnSpPr/>
          <p:nvPr/>
        </p:nvCxnSpPr>
        <p:spPr>
          <a:xfrm>
            <a:off x="5029200" y="6477000"/>
            <a:ext cx="381000" cy="0"/>
          </a:xfrm>
          <a:prstGeom prst="line">
            <a:avLst/>
          </a:prstGeom>
          <a:effectLst>
            <a:innerShdw blurRad="114300">
              <a:prstClr val="black"/>
            </a:innerShdw>
          </a:effectLst>
        </p:spPr>
        <p:style>
          <a:lnRef idx="3">
            <a:schemeClr val="accent3"/>
          </a:lnRef>
          <a:fillRef idx="0">
            <a:schemeClr val="accent3"/>
          </a:fillRef>
          <a:effectRef idx="2">
            <a:schemeClr val="accent3"/>
          </a:effectRef>
          <a:fontRef idx="minor">
            <a:schemeClr val="tx1"/>
          </a:fontRef>
        </p:style>
      </p:cxnSp>
      <p:sp>
        <p:nvSpPr>
          <p:cNvPr id="19" name="Text Box 15"/>
          <p:cNvSpPr txBox="1">
            <a:spLocks noChangeArrowheads="1"/>
          </p:cNvSpPr>
          <p:nvPr/>
        </p:nvSpPr>
        <p:spPr bwMode="auto">
          <a:xfrm>
            <a:off x="5486400" y="6324600"/>
            <a:ext cx="2971800" cy="375963"/>
          </a:xfrm>
          <a:prstGeom prst="rect">
            <a:avLst/>
          </a:prstGeom>
          <a:ln>
            <a:noFill/>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1"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lang="en-US" sz="1400" b="1" dirty="0" smtClean="0">
                <a:solidFill>
                  <a:schemeClr val="tx2">
                    <a:lumMod val="50000"/>
                  </a:schemeClr>
                </a:solidFill>
                <a:latin typeface="Arial" pitchFamily="34" charset="0"/>
                <a:ea typeface="Calibri" pitchFamily="34" charset="0"/>
                <a:cs typeface="Arial" pitchFamily="34" charset="0"/>
              </a:rPr>
              <a:t>LVT @  393 mill tax rate land</a:t>
            </a:r>
          </a:p>
        </p:txBody>
      </p:sp>
      <p:sp>
        <p:nvSpPr>
          <p:cNvPr id="34" name="Oval 33"/>
          <p:cNvSpPr/>
          <p:nvPr/>
        </p:nvSpPr>
        <p:spPr>
          <a:xfrm>
            <a:off x="5257800" y="4191000"/>
            <a:ext cx="228600" cy="228600"/>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chemeClr val="dk1"/>
              </a:solidFill>
              <a:latin typeface="Arial" pitchFamily="34" charset="0"/>
              <a:cs typeface="Arial" pitchFamily="34" charset="0"/>
            </a:endParaRPr>
          </a:p>
        </p:txBody>
      </p:sp>
      <p:sp>
        <p:nvSpPr>
          <p:cNvPr id="30" name="Text Box 11"/>
          <p:cNvSpPr txBox="1">
            <a:spLocks noChangeArrowheads="1"/>
          </p:cNvSpPr>
          <p:nvPr/>
        </p:nvSpPr>
        <p:spPr bwMode="auto">
          <a:xfrm rot="5400000">
            <a:off x="23496" y="4051726"/>
            <a:ext cx="1046815" cy="1100012"/>
          </a:xfrm>
          <a:prstGeom prst="bevel">
            <a:avLst/>
          </a:prstGeom>
          <a:ln>
            <a:noFill/>
            <a:headEnd/>
            <a:tailEnd/>
          </a:ln>
          <a:effectLst>
            <a:softEdge rad="31750"/>
          </a:effectLst>
          <a:scene3d>
            <a:camera prst="obliqueBottomRight"/>
            <a:lightRig rig="threePt" dir="t"/>
          </a:scene3d>
        </p:spPr>
        <p:style>
          <a:lnRef idx="2">
            <a:schemeClr val="accent3"/>
          </a:lnRef>
          <a:fillRef idx="1">
            <a:schemeClr val="lt1"/>
          </a:fillRef>
          <a:effectRef idx="0">
            <a:schemeClr val="accent3"/>
          </a:effectRef>
          <a:fontRef idx="minor">
            <a:schemeClr val="dk1"/>
          </a:fontRef>
        </p:style>
        <p:txBody>
          <a:bodyPr vert="vert270" wrap="square" lIns="68580" tIns="34290" rIns="68580" bIns="34290" numCol="1" anchor="ctr" anchorCtr="1" compatLnSpc="1">
            <a:prstTxWarp prst="textNoShape">
              <a:avLst/>
            </a:prstTxWarp>
          </a:bodyPr>
          <a:lstStyle/>
          <a:p>
            <a:pPr defTabSz="685800"/>
            <a:r>
              <a:rPr lang="en-US" cap="small" dirty="0">
                <a:ln>
                  <a:solidFill>
                    <a:schemeClr val="tx2">
                      <a:lumMod val="50000"/>
                    </a:schemeClr>
                  </a:solidFill>
                </a:ln>
                <a:solidFill>
                  <a:schemeClr val="tx2">
                    <a:lumMod val="50000"/>
                  </a:schemeClr>
                </a:solidFill>
                <a:latin typeface="Arial" pitchFamily="34" charset="0"/>
                <a:ea typeface="Calibri" pitchFamily="34" charset="0"/>
                <a:cs typeface="Arial" pitchFamily="34" charset="0"/>
              </a:rPr>
              <a:t>Annual  </a:t>
            </a:r>
            <a:endParaRPr lang="en-US" cap="small" dirty="0" smtClean="0">
              <a:ln>
                <a:solidFill>
                  <a:schemeClr val="tx2">
                    <a:lumMod val="50000"/>
                  </a:schemeClr>
                </a:solidFill>
              </a:ln>
              <a:solidFill>
                <a:schemeClr val="tx2">
                  <a:lumMod val="50000"/>
                </a:schemeClr>
              </a:solidFill>
              <a:latin typeface="Arial" pitchFamily="34" charset="0"/>
              <a:ea typeface="Calibri" pitchFamily="34" charset="0"/>
              <a:cs typeface="Arial" pitchFamily="34" charset="0"/>
            </a:endParaRPr>
          </a:p>
          <a:p>
            <a:pPr defTabSz="685800"/>
            <a:r>
              <a:rPr lang="en-US" cap="small" dirty="0" smtClean="0">
                <a:ln>
                  <a:solidFill>
                    <a:schemeClr val="tx2">
                      <a:lumMod val="50000"/>
                    </a:schemeClr>
                  </a:solidFill>
                </a:ln>
                <a:solidFill>
                  <a:schemeClr val="tx2">
                    <a:lumMod val="50000"/>
                  </a:schemeClr>
                </a:solidFill>
                <a:latin typeface="Arial" pitchFamily="34" charset="0"/>
                <a:ea typeface="Calibri" pitchFamily="34" charset="0"/>
                <a:cs typeface="Arial" pitchFamily="34" charset="0"/>
              </a:rPr>
              <a:t>Tax </a:t>
            </a:r>
            <a:r>
              <a:rPr lang="en-US" cap="small" dirty="0">
                <a:ln>
                  <a:solidFill>
                    <a:schemeClr val="tx2">
                      <a:lumMod val="50000"/>
                    </a:schemeClr>
                  </a:solidFill>
                </a:ln>
                <a:solidFill>
                  <a:schemeClr val="tx2">
                    <a:lumMod val="50000"/>
                  </a:schemeClr>
                </a:solidFill>
                <a:latin typeface="Arial" pitchFamily="34" charset="0"/>
                <a:ea typeface="Calibri" pitchFamily="34" charset="0"/>
                <a:cs typeface="Arial" pitchFamily="34" charset="0"/>
              </a:rPr>
              <a:t>Bill</a:t>
            </a:r>
            <a:endParaRPr lang="en-US" cap="small" dirty="0">
              <a:ln>
                <a:solidFill>
                  <a:schemeClr val="tx2">
                    <a:lumMod val="50000"/>
                  </a:schemeClr>
                </a:solidFill>
              </a:ln>
              <a:solidFill>
                <a:schemeClr val="tx2">
                  <a:lumMod val="50000"/>
                </a:schemeClr>
              </a:solidFill>
              <a:latin typeface="Arial" pitchFamily="34" charset="0"/>
              <a:cs typeface="Arial" pitchFamily="34" charset="0"/>
            </a:endParaRPr>
          </a:p>
          <a:p>
            <a:pPr defTabSz="685800" eaLnBrk="0" hangingPunct="0"/>
            <a:endParaRPr lang="en-US" dirty="0">
              <a:solidFill>
                <a:schemeClr val="tx1"/>
              </a:solidFill>
              <a:latin typeface="Arial" pitchFamily="34" charset="0"/>
              <a:cs typeface="Arial" pitchFamily="34" charset="0"/>
            </a:endParaRPr>
          </a:p>
        </p:txBody>
      </p:sp>
      <p:sp>
        <p:nvSpPr>
          <p:cNvPr id="32" name="Text Box 10"/>
          <p:cNvSpPr txBox="1">
            <a:spLocks noChangeArrowheads="1"/>
          </p:cNvSpPr>
          <p:nvPr/>
        </p:nvSpPr>
        <p:spPr bwMode="auto">
          <a:xfrm>
            <a:off x="1364364" y="5421869"/>
            <a:ext cx="1485900" cy="382689"/>
          </a:xfrm>
          <a:prstGeom prst="flowChartAlternateProcess">
            <a:avLst/>
          </a:prstGeom>
          <a:solidFill>
            <a:schemeClr val="accent2">
              <a:lumMod val="20000"/>
              <a:lumOff val="80000"/>
            </a:schemeClr>
          </a:solidFill>
          <a:ln w="9525">
            <a:noFill/>
            <a:miter lim="800000"/>
            <a:headEnd/>
            <a:tailEnd/>
          </a:ln>
        </p:spPr>
        <p:txBody>
          <a:bodyPr vert="horz" wrap="square" lIns="68580" tIns="34290" rIns="68580" bIns="34290" numCol="1" anchor="ctr" anchorCtr="1" compatLnSpc="1">
            <a:prstTxWarp prst="textNoShape">
              <a:avLst/>
            </a:prstTxWarp>
          </a:bodyPr>
          <a:lstStyle/>
          <a:p>
            <a:pPr algn="ctr" defTabSz="685800"/>
            <a:r>
              <a:rPr lang="en-US" sz="1200" b="1" dirty="0">
                <a:latin typeface="Arial" pitchFamily="34" charset="0"/>
                <a:ea typeface="Calibri" pitchFamily="34" charset="0"/>
                <a:cs typeface="Arial" pitchFamily="34" charset="0"/>
              </a:rPr>
              <a:t>Land Value</a:t>
            </a:r>
          </a:p>
          <a:p>
            <a:pPr algn="ctr" defTabSz="685800"/>
            <a:r>
              <a:rPr lang="en-US" sz="1200" b="1" dirty="0">
                <a:latin typeface="Arial" pitchFamily="34" charset="0"/>
                <a:ea typeface="Calibri" pitchFamily="34" charset="0"/>
                <a:cs typeface="Arial" pitchFamily="34" charset="0"/>
              </a:rPr>
              <a:t> $2.7M </a:t>
            </a:r>
            <a:endParaRPr lang="en-US" sz="1200" b="1" dirty="0">
              <a:latin typeface="Arial" pitchFamily="34" charset="0"/>
              <a:cs typeface="Arial" pitchFamily="34" charset="0"/>
            </a:endParaRPr>
          </a:p>
        </p:txBody>
      </p:sp>
      <p:sp>
        <p:nvSpPr>
          <p:cNvPr id="36" name="Text Box 10"/>
          <p:cNvSpPr txBox="1">
            <a:spLocks noChangeArrowheads="1"/>
          </p:cNvSpPr>
          <p:nvPr/>
        </p:nvSpPr>
        <p:spPr bwMode="auto">
          <a:xfrm>
            <a:off x="5209572" y="5421482"/>
            <a:ext cx="1485900" cy="358436"/>
          </a:xfrm>
          <a:prstGeom prst="flowChartAlternateProcess">
            <a:avLst/>
          </a:prstGeom>
          <a:solidFill>
            <a:schemeClr val="accent2">
              <a:lumMod val="20000"/>
              <a:lumOff val="80000"/>
            </a:schemeClr>
          </a:solidFill>
          <a:ln w="9525">
            <a:noFill/>
            <a:miter lim="800000"/>
            <a:headEnd/>
            <a:tailEnd/>
          </a:ln>
        </p:spPr>
        <p:txBody>
          <a:bodyPr vert="horz" wrap="square" lIns="68580" tIns="34290" rIns="68580" bIns="34290" numCol="1" anchor="ctr" anchorCtr="1" compatLnSpc="1">
            <a:prstTxWarp prst="textNoShape">
              <a:avLst/>
            </a:prstTxWarp>
          </a:bodyPr>
          <a:lstStyle/>
          <a:p>
            <a:pPr algn="ctr" defTabSz="685800"/>
            <a:r>
              <a:rPr lang="en-US" sz="1200" b="1" dirty="0">
                <a:latin typeface="Arial" pitchFamily="34" charset="0"/>
                <a:ea typeface="Calibri" pitchFamily="34" charset="0"/>
                <a:cs typeface="Arial" pitchFamily="34" charset="0"/>
              </a:rPr>
              <a:t>Building Value $50M</a:t>
            </a:r>
            <a:endParaRPr lang="en-US" sz="1200" b="1" dirty="0">
              <a:latin typeface="Arial" pitchFamily="34" charset="0"/>
              <a:cs typeface="Arial" pitchFamily="34" charset="0"/>
            </a:endParaRPr>
          </a:p>
        </p:txBody>
      </p:sp>
    </p:spTree>
    <p:extLst>
      <p:ext uri="{BB962C8B-B14F-4D97-AF65-F5344CB8AC3E}">
        <p14:creationId xmlns:p14="http://schemas.microsoft.com/office/powerpoint/2010/main" val="263043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ox(i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ox(i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ox(in)">
                                      <p:cBhvr>
                                        <p:cTn id="29" dur="500"/>
                                        <p:tgtEl>
                                          <p:spTgt spid="41"/>
                                        </p:tgtEl>
                                      </p:cBhvr>
                                    </p:animEffect>
                                  </p:childTnLst>
                                </p:cTn>
                              </p:par>
                              <p:par>
                                <p:cTn id="30" presetID="4" presetClass="entr" presetSubtype="16" fill="hold"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ox(in)">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ox(in)">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childTnLst>
                                </p:cTn>
                              </p:par>
                              <p:par>
                                <p:cTn id="42" presetID="4" presetClass="entr" presetSubtype="16"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ox(in)">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ox(in)">
                                      <p:cBhvr>
                                        <p:cTn id="49" dur="500"/>
                                        <p:tgtEl>
                                          <p:spTgt spid="35"/>
                                        </p:tgtEl>
                                      </p:cBhvr>
                                    </p:animEffect>
                                  </p:childTnLst>
                                </p:cTn>
                              </p:par>
                              <p:par>
                                <p:cTn id="50" presetID="4" presetClass="entr" presetSubtype="16"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box(in)">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anim calcmode="lin" valueType="num">
                                      <p:cBhvr additive="base">
                                        <p:cTn id="69" dur="500" fill="hold"/>
                                        <p:tgtEl>
                                          <p:spTgt spid="45"/>
                                        </p:tgtEl>
                                        <p:attrNameLst>
                                          <p:attrName>ppt_x</p:attrName>
                                        </p:attrNameLst>
                                      </p:cBhvr>
                                      <p:tavLst>
                                        <p:tav tm="0">
                                          <p:val>
                                            <p:strVal val="#ppt_x"/>
                                          </p:val>
                                        </p:tav>
                                        <p:tav tm="100000">
                                          <p:val>
                                            <p:strVal val="#ppt_x"/>
                                          </p:val>
                                        </p:tav>
                                      </p:tavLst>
                                    </p:anim>
                                    <p:anim calcmode="lin" valueType="num">
                                      <p:cBhvr additive="base">
                                        <p:cTn id="70" dur="500" fill="hold"/>
                                        <p:tgtEl>
                                          <p:spTgt spid="45"/>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additive="base">
                                        <p:cTn id="73" dur="500" fill="hold"/>
                                        <p:tgtEl>
                                          <p:spTgt spid="44"/>
                                        </p:tgtEl>
                                        <p:attrNameLst>
                                          <p:attrName>ppt_x</p:attrName>
                                        </p:attrNameLst>
                                      </p:cBhvr>
                                      <p:tavLst>
                                        <p:tav tm="0">
                                          <p:val>
                                            <p:strVal val="#ppt_x"/>
                                          </p:val>
                                        </p:tav>
                                        <p:tav tm="100000">
                                          <p:val>
                                            <p:strVal val="#ppt_x"/>
                                          </p:val>
                                        </p:tav>
                                      </p:tavLst>
                                    </p:anim>
                                    <p:anim calcmode="lin" valueType="num">
                                      <p:cBhvr additive="base">
                                        <p:cTn id="74" dur="500" fill="hold"/>
                                        <p:tgtEl>
                                          <p:spTgt spid="4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cBhvr additive="base">
                                        <p:cTn id="77" dur="500" fill="hold"/>
                                        <p:tgtEl>
                                          <p:spTgt spid="43"/>
                                        </p:tgtEl>
                                        <p:attrNameLst>
                                          <p:attrName>ppt_x</p:attrName>
                                        </p:attrNameLst>
                                      </p:cBhvr>
                                      <p:tavLst>
                                        <p:tav tm="0">
                                          <p:val>
                                            <p:strVal val="#ppt_x"/>
                                          </p:val>
                                        </p:tav>
                                        <p:tav tm="100000">
                                          <p:val>
                                            <p:strVal val="#ppt_x"/>
                                          </p:val>
                                        </p:tav>
                                      </p:tavLst>
                                    </p:anim>
                                    <p:anim calcmode="lin" valueType="num">
                                      <p:cBhvr additive="base">
                                        <p:cTn id="7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anim calcmode="lin" valueType="num">
                                      <p:cBhvr additive="base">
                                        <p:cTn id="83" dur="500" fill="hold"/>
                                        <p:tgtEl>
                                          <p:spTgt spid="46"/>
                                        </p:tgtEl>
                                        <p:attrNameLst>
                                          <p:attrName>ppt_x</p:attrName>
                                        </p:attrNameLst>
                                      </p:cBhvr>
                                      <p:tavLst>
                                        <p:tav tm="0">
                                          <p:val>
                                            <p:strVal val="#ppt_x"/>
                                          </p:val>
                                        </p:tav>
                                        <p:tav tm="100000">
                                          <p:val>
                                            <p:strVal val="#ppt_x"/>
                                          </p:val>
                                        </p:tav>
                                      </p:tavLst>
                                    </p:anim>
                                    <p:anim calcmode="lin" valueType="num">
                                      <p:cBhvr additive="base">
                                        <p:cTn id="84" dur="500" fill="hold"/>
                                        <p:tgtEl>
                                          <p:spTgt spid="4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additive="base">
                                        <p:cTn id="87" dur="500" fill="hold"/>
                                        <p:tgtEl>
                                          <p:spTgt spid="47"/>
                                        </p:tgtEl>
                                        <p:attrNameLst>
                                          <p:attrName>ppt_x</p:attrName>
                                        </p:attrNameLst>
                                      </p:cBhvr>
                                      <p:tavLst>
                                        <p:tav tm="0">
                                          <p:val>
                                            <p:strVal val="#ppt_x"/>
                                          </p:val>
                                        </p:tav>
                                        <p:tav tm="100000">
                                          <p:val>
                                            <p:strVal val="#ppt_x"/>
                                          </p:val>
                                        </p:tav>
                                      </p:tavLst>
                                    </p:anim>
                                    <p:anim calcmode="lin" valueType="num">
                                      <p:cBhvr additive="base">
                                        <p:cTn id="88" dur="500" fill="hold"/>
                                        <p:tgtEl>
                                          <p:spTgt spid="47"/>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anim calcmode="lin" valueType="num">
                                      <p:cBhvr additive="base">
                                        <p:cTn id="91" dur="500" fill="hold"/>
                                        <p:tgtEl>
                                          <p:spTgt spid="48"/>
                                        </p:tgtEl>
                                        <p:attrNameLst>
                                          <p:attrName>ppt_x</p:attrName>
                                        </p:attrNameLst>
                                      </p:cBhvr>
                                      <p:tavLst>
                                        <p:tav tm="0">
                                          <p:val>
                                            <p:strVal val="#ppt_x"/>
                                          </p:val>
                                        </p:tav>
                                        <p:tav tm="100000">
                                          <p:val>
                                            <p:strVal val="#ppt_x"/>
                                          </p:val>
                                        </p:tav>
                                      </p:tavLst>
                                    </p:anim>
                                    <p:anim calcmode="lin" valueType="num">
                                      <p:cBhvr additive="base">
                                        <p:cTn id="9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5" grpId="0" animBg="1"/>
      <p:bldP spid="41" grpId="0" animBg="1"/>
      <p:bldP spid="43" grpId="0" animBg="1"/>
      <p:bldP spid="44" grpId="0" animBg="1"/>
      <p:bldP spid="46" grpId="0" animBg="1"/>
      <p:bldP spid="47" grpId="0" animBg="1"/>
      <p:bldP spid="49" grpId="0" animBg="1"/>
      <p:bldP spid="50" grpId="0" animBg="1"/>
      <p:bldP spid="28" grpId="0" animBg="1"/>
      <p:bldP spid="29" grpId="0" animBg="1"/>
      <p:bldP spid="40" grpId="0" animBg="1"/>
      <p:bldP spid="48" grpId="0" animBg="1"/>
      <p:bldP spid="45" grpId="0" animBg="1"/>
      <p:bldP spid="34" grpId="0" animBg="1"/>
      <p:bldP spid="3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ThemeCSE</Template>
  <TotalTime>11317</TotalTime>
  <Words>1435</Words>
  <Application>Microsoft Office PowerPoint</Application>
  <PresentationFormat>On-screen Show (4:3)</PresentationFormat>
  <Paragraphs>149</Paragraphs>
  <Slides>21</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Perpetua Titling MT</vt:lpstr>
      <vt:lpstr>Trebuchet MS</vt:lpstr>
      <vt:lpstr>Office Theme</vt:lpstr>
      <vt:lpstr>  Using  Land Value Tax to Revitalize Urban Land Markets and Assist Smart Growth </vt:lpstr>
      <vt:lpstr>PowerPoint Presentation</vt:lpstr>
      <vt:lpstr>PowerPoint Presentation</vt:lpstr>
      <vt:lpstr>PowerPoint Presentation</vt:lpstr>
      <vt:lpstr>Three Things Make Our World</vt:lpstr>
      <vt:lpstr>What Tax Makes Sense or is Progressive?  Name the “Good” Tax</vt:lpstr>
      <vt:lpstr>Most Methods of Revenue/Taxation: Self-Defeating</vt:lpstr>
      <vt:lpstr>What is Land Value Taxation? A tax on land, and no tax on buildings</vt:lpstr>
      <vt:lpstr>PowerPoint Presentation</vt:lpstr>
      <vt:lpstr>LVT Advantage for Planners</vt:lpstr>
      <vt:lpstr>Uplift in site values through government policy </vt:lpstr>
      <vt:lpstr>How can This be Shown?</vt:lpstr>
      <vt:lpstr>Other Methods of LVT</vt:lpstr>
      <vt:lpstr>Other Methods of LVT</vt:lpstr>
      <vt:lpstr>Other uses for LVT</vt:lpstr>
      <vt:lpstr>Harrisburg, PA</vt:lpstr>
      <vt:lpstr>PowerPoint Presentation</vt:lpstr>
      <vt:lpstr> What happens with LVT?  </vt:lpstr>
      <vt:lpstr>Do Markets Change to Assist Planning?  </vt:lpstr>
      <vt:lpstr>Mega Ultra Example of Land Values and cities: Canberra</vt:lpstr>
      <vt:lpstr>Mega Ultra Example of Site Value and Planning: Canberra and Walter Burley Griffin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 Sustainable Infrastructure: User Fees for the  Invisible User</dc:title>
  <dc:creator>user</dc:creator>
  <cp:lastModifiedBy>Joshua Vincent</cp:lastModifiedBy>
  <cp:revision>157</cp:revision>
  <cp:lastPrinted>2015-03-27T13:26:13Z</cp:lastPrinted>
  <dcterms:created xsi:type="dcterms:W3CDTF">2012-08-13T17:02:28Z</dcterms:created>
  <dcterms:modified xsi:type="dcterms:W3CDTF">2019-03-22T19:09:35Z</dcterms:modified>
</cp:coreProperties>
</file>